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82" r:id="rId7"/>
    <p:sldId id="261" r:id="rId8"/>
    <p:sldId id="276" r:id="rId9"/>
    <p:sldId id="262" r:id="rId10"/>
    <p:sldId id="263" r:id="rId11"/>
    <p:sldId id="266" r:id="rId12"/>
    <p:sldId id="264" r:id="rId13"/>
    <p:sldId id="265" r:id="rId14"/>
    <p:sldId id="279" r:id="rId15"/>
    <p:sldId id="281" r:id="rId16"/>
    <p:sldId id="280" r:id="rId17"/>
    <p:sldId id="268" r:id="rId18"/>
    <p:sldId id="269" r:id="rId19"/>
    <p:sldId id="277" r:id="rId20"/>
    <p:sldId id="270" r:id="rId21"/>
    <p:sldId id="271" r:id="rId22"/>
    <p:sldId id="274" r:id="rId23"/>
    <p:sldId id="273" r:id="rId24"/>
    <p:sldId id="284" r:id="rId25"/>
    <p:sldId id="275" r:id="rId26"/>
    <p:sldId id="278" r:id="rId27"/>
    <p:sldId id="283" r:id="rId28"/>
    <p:sldId id="272" r:id="rId29"/>
  </p:sldIdLst>
  <p:sldSz cx="9144000" cy="5143500" type="screen16x9"/>
  <p:notesSz cx="7315200" cy="9601200"/>
  <p:embeddedFontLst>
    <p:embeddedFont>
      <p:font typeface="Agency FB" panose="020B0503020202020204" pitchFamily="34" charset="0"/>
      <p:regular r:id="rId31"/>
      <p:bold r:id="rId32"/>
    </p:embeddedFont>
    <p:embeddedFont>
      <p:font typeface="Bowlby One SC" panose="020B0604020202020204" charset="0"/>
      <p:regular r:id="rId33"/>
    </p:embeddedFont>
    <p:embeddedFont>
      <p:font typeface="Consolas" panose="020B0609020204030204" pitchFamily="49"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Poppins" panose="00000500000000000000" pitchFamily="2" charset="0"/>
      <p:regular r:id="rId42"/>
      <p:bold r:id="rId43"/>
      <p:italic r:id="rId44"/>
      <p:boldItalic r:id="rId45"/>
    </p:embeddedFont>
    <p:embeddedFont>
      <p:font typeface="Poppins Medium" panose="000006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iDU/ZKf2tBmYekOAQzAOnGFoYD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7F4E6C-16C4-488D-958B-8B47F8D3E132}">
  <a:tblStyle styleId="{F47F4E6C-16C4-488D-958B-8B47F8D3E13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17" autoAdjust="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8: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24" name="Google Shape;424;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79" name="Google Shape;479;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9: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37" name="Google Shape;437;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0: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50" name="Google Shape;450;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59643115-8A89-260F-5233-D63C1FD9AEF2}"/>
            </a:ext>
          </a:extLst>
        </p:cNvPr>
        <p:cNvGrpSpPr/>
        <p:nvPr/>
      </p:nvGrpSpPr>
      <p:grpSpPr>
        <a:xfrm>
          <a:off x="0" y="0"/>
          <a:ext cx="0" cy="0"/>
          <a:chOff x="0" y="0"/>
          <a:chExt cx="0" cy="0"/>
        </a:xfrm>
      </p:grpSpPr>
      <p:sp>
        <p:nvSpPr>
          <p:cNvPr id="436" name="Google Shape;436;p9:notes">
            <a:extLst>
              <a:ext uri="{FF2B5EF4-FFF2-40B4-BE49-F238E27FC236}">
                <a16:creationId xmlns:a16="http://schemas.microsoft.com/office/drawing/2014/main" id="{1DA42675-A7C6-5CC4-A663-FE5A2CB420DB}"/>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37" name="Google Shape;437;p9:notes">
            <a:extLst>
              <a:ext uri="{FF2B5EF4-FFF2-40B4-BE49-F238E27FC236}">
                <a16:creationId xmlns:a16="http://schemas.microsoft.com/office/drawing/2014/main" id="{D8E4FC9C-F84C-FD2C-5995-D3F3E1DF7788}"/>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222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a:extLst>
            <a:ext uri="{FF2B5EF4-FFF2-40B4-BE49-F238E27FC236}">
              <a16:creationId xmlns:a16="http://schemas.microsoft.com/office/drawing/2014/main" id="{43626EA2-8834-475C-02E3-DDEDADC3D25B}"/>
            </a:ext>
          </a:extLst>
        </p:cNvPr>
        <p:cNvGrpSpPr/>
        <p:nvPr/>
      </p:nvGrpSpPr>
      <p:grpSpPr>
        <a:xfrm>
          <a:off x="0" y="0"/>
          <a:ext cx="0" cy="0"/>
          <a:chOff x="0" y="0"/>
          <a:chExt cx="0" cy="0"/>
        </a:xfrm>
      </p:grpSpPr>
      <p:sp>
        <p:nvSpPr>
          <p:cNvPr id="436" name="Google Shape;436;p9:notes">
            <a:extLst>
              <a:ext uri="{FF2B5EF4-FFF2-40B4-BE49-F238E27FC236}">
                <a16:creationId xmlns:a16="http://schemas.microsoft.com/office/drawing/2014/main" id="{9C118A36-207B-679F-1A5D-FFE7CE63D526}"/>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37" name="Google Shape;437;p9:notes">
            <a:extLst>
              <a:ext uri="{FF2B5EF4-FFF2-40B4-BE49-F238E27FC236}">
                <a16:creationId xmlns:a16="http://schemas.microsoft.com/office/drawing/2014/main" id="{CE9FD772-7D38-2442-87FA-DD91001E1B0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03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70A6DEBF-F8F5-6229-C969-076572086619}"/>
            </a:ext>
          </a:extLst>
        </p:cNvPr>
        <p:cNvGrpSpPr/>
        <p:nvPr/>
      </p:nvGrpSpPr>
      <p:grpSpPr>
        <a:xfrm>
          <a:off x="0" y="0"/>
          <a:ext cx="0" cy="0"/>
          <a:chOff x="0" y="0"/>
          <a:chExt cx="0" cy="0"/>
        </a:xfrm>
      </p:grpSpPr>
      <p:sp>
        <p:nvSpPr>
          <p:cNvPr id="174" name="Google Shape;174;p1:notes">
            <a:extLst>
              <a:ext uri="{FF2B5EF4-FFF2-40B4-BE49-F238E27FC236}">
                <a16:creationId xmlns:a16="http://schemas.microsoft.com/office/drawing/2014/main" id="{480F97F7-F6C0-EECE-8FBD-37239761B9B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notes">
            <a:extLst>
              <a:ext uri="{FF2B5EF4-FFF2-40B4-BE49-F238E27FC236}">
                <a16:creationId xmlns:a16="http://schemas.microsoft.com/office/drawing/2014/main" id="{425F2ED8-A30A-736E-9D13-E826BF15B4D4}"/>
              </a:ext>
            </a:extLst>
          </p:cNvPr>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867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3: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0" name="Google Shape;590;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4: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9" name="Google Shape;599;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49604A70-0787-A60D-AD26-D289B80B20BD}"/>
            </a:ext>
          </a:extLst>
        </p:cNvPr>
        <p:cNvGrpSpPr/>
        <p:nvPr/>
      </p:nvGrpSpPr>
      <p:grpSpPr>
        <a:xfrm>
          <a:off x="0" y="0"/>
          <a:ext cx="0" cy="0"/>
          <a:chOff x="0" y="0"/>
          <a:chExt cx="0" cy="0"/>
        </a:xfrm>
      </p:grpSpPr>
      <p:sp>
        <p:nvSpPr>
          <p:cNvPr id="598" name="Google Shape;598;p14:notes">
            <a:extLst>
              <a:ext uri="{FF2B5EF4-FFF2-40B4-BE49-F238E27FC236}">
                <a16:creationId xmlns:a16="http://schemas.microsoft.com/office/drawing/2014/main" id="{37AB3443-36B8-0532-819C-EF5A8895492D}"/>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9" name="Google Shape;599;p14:notes">
            <a:extLst>
              <a:ext uri="{FF2B5EF4-FFF2-40B4-BE49-F238E27FC236}">
                <a16:creationId xmlns:a16="http://schemas.microsoft.com/office/drawing/2014/main" id="{B247449E-3FE5-7999-F3F1-3D867E11108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837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5: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11" name="Google Shape;611;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6: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26" name="Google Shape;626;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9: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63" name="Google Shape;663;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8: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49" name="Google Shape;649;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57442089-3BD1-15D2-31B5-48153275628D}"/>
            </a:ext>
          </a:extLst>
        </p:cNvPr>
        <p:cNvGrpSpPr/>
        <p:nvPr/>
      </p:nvGrpSpPr>
      <p:grpSpPr>
        <a:xfrm>
          <a:off x="0" y="0"/>
          <a:ext cx="0" cy="0"/>
          <a:chOff x="0" y="0"/>
          <a:chExt cx="0" cy="0"/>
        </a:xfrm>
      </p:grpSpPr>
      <p:sp>
        <p:nvSpPr>
          <p:cNvPr id="648" name="Google Shape;648;p18:notes">
            <a:extLst>
              <a:ext uri="{FF2B5EF4-FFF2-40B4-BE49-F238E27FC236}">
                <a16:creationId xmlns:a16="http://schemas.microsoft.com/office/drawing/2014/main" id="{72A867FD-8D56-F25D-7F17-7C5CB50140A5}"/>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49" name="Google Shape;649;p18:notes">
            <a:extLst>
              <a:ext uri="{FF2B5EF4-FFF2-40B4-BE49-F238E27FC236}">
                <a16:creationId xmlns:a16="http://schemas.microsoft.com/office/drawing/2014/main" id="{BCB13220-286C-9D2F-17BD-9E459C732B7D}"/>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872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0: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76" name="Google Shape;676;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a:extLst>
            <a:ext uri="{FF2B5EF4-FFF2-40B4-BE49-F238E27FC236}">
              <a16:creationId xmlns:a16="http://schemas.microsoft.com/office/drawing/2014/main" id="{9E4F26CF-A40F-7E0B-A851-A3D129FDB939}"/>
            </a:ext>
          </a:extLst>
        </p:cNvPr>
        <p:cNvGrpSpPr/>
        <p:nvPr/>
      </p:nvGrpSpPr>
      <p:grpSpPr>
        <a:xfrm>
          <a:off x="0" y="0"/>
          <a:ext cx="0" cy="0"/>
          <a:chOff x="0" y="0"/>
          <a:chExt cx="0" cy="0"/>
        </a:xfrm>
      </p:grpSpPr>
      <p:sp>
        <p:nvSpPr>
          <p:cNvPr id="610" name="Google Shape;610;p15:notes">
            <a:extLst>
              <a:ext uri="{FF2B5EF4-FFF2-40B4-BE49-F238E27FC236}">
                <a16:creationId xmlns:a16="http://schemas.microsoft.com/office/drawing/2014/main" id="{D019A231-5EED-758F-ADE2-ABFC38D89B13}"/>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11" name="Google Shape;611;p15:notes">
            <a:extLst>
              <a:ext uri="{FF2B5EF4-FFF2-40B4-BE49-F238E27FC236}">
                <a16:creationId xmlns:a16="http://schemas.microsoft.com/office/drawing/2014/main" id="{4CDE36CC-F8D8-59BD-AA8E-8DDA5BAB458A}"/>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659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a:extLst>
            <a:ext uri="{FF2B5EF4-FFF2-40B4-BE49-F238E27FC236}">
              <a16:creationId xmlns:a16="http://schemas.microsoft.com/office/drawing/2014/main" id="{4E630C33-312A-3858-D1E9-9141FF96421D}"/>
            </a:ext>
          </a:extLst>
        </p:cNvPr>
        <p:cNvGrpSpPr/>
        <p:nvPr/>
      </p:nvGrpSpPr>
      <p:grpSpPr>
        <a:xfrm>
          <a:off x="0" y="0"/>
          <a:ext cx="0" cy="0"/>
          <a:chOff x="0" y="0"/>
          <a:chExt cx="0" cy="0"/>
        </a:xfrm>
      </p:grpSpPr>
      <p:sp>
        <p:nvSpPr>
          <p:cNvPr id="610" name="Google Shape;610;p15:notes">
            <a:extLst>
              <a:ext uri="{FF2B5EF4-FFF2-40B4-BE49-F238E27FC236}">
                <a16:creationId xmlns:a16="http://schemas.microsoft.com/office/drawing/2014/main" id="{628E26BB-B48A-12FF-32C9-EF3F51F5702A}"/>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11" name="Google Shape;611;p15:notes">
            <a:extLst>
              <a:ext uri="{FF2B5EF4-FFF2-40B4-BE49-F238E27FC236}">
                <a16:creationId xmlns:a16="http://schemas.microsoft.com/office/drawing/2014/main" id="{ABEBD921-40E4-E107-A0A9-FCE0CBC38E0C}"/>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14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80" name="Google Shape;28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95" name="Google Shape;295;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5: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54" name="Google Shape;35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a:extLst>
            <a:ext uri="{FF2B5EF4-FFF2-40B4-BE49-F238E27FC236}">
              <a16:creationId xmlns:a16="http://schemas.microsoft.com/office/drawing/2014/main" id="{E06146F0-E839-3395-CE58-1022346E0B32}"/>
            </a:ext>
          </a:extLst>
        </p:cNvPr>
        <p:cNvGrpSpPr/>
        <p:nvPr/>
      </p:nvGrpSpPr>
      <p:grpSpPr>
        <a:xfrm>
          <a:off x="0" y="0"/>
          <a:ext cx="0" cy="0"/>
          <a:chOff x="0" y="0"/>
          <a:chExt cx="0" cy="0"/>
        </a:xfrm>
      </p:grpSpPr>
      <p:sp>
        <p:nvSpPr>
          <p:cNvPr id="353" name="Google Shape;353;p5:notes">
            <a:extLst>
              <a:ext uri="{FF2B5EF4-FFF2-40B4-BE49-F238E27FC236}">
                <a16:creationId xmlns:a16="http://schemas.microsoft.com/office/drawing/2014/main" id="{911903DE-DBCF-55C2-8510-420E867BC9CA}"/>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54" name="Google Shape;354;p5:notes">
            <a:extLst>
              <a:ext uri="{FF2B5EF4-FFF2-40B4-BE49-F238E27FC236}">
                <a16:creationId xmlns:a16="http://schemas.microsoft.com/office/drawing/2014/main" id="{9B1C60F8-421C-3BC7-3D59-616C44E84163}"/>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522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70" name="Google Shape;37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BD446D6E-4BAC-2653-154A-F0D893214A9E}"/>
            </a:ext>
          </a:extLst>
        </p:cNvPr>
        <p:cNvGrpSpPr/>
        <p:nvPr/>
      </p:nvGrpSpPr>
      <p:grpSpPr>
        <a:xfrm>
          <a:off x="0" y="0"/>
          <a:ext cx="0" cy="0"/>
          <a:chOff x="0" y="0"/>
          <a:chExt cx="0" cy="0"/>
        </a:xfrm>
      </p:grpSpPr>
      <p:sp>
        <p:nvSpPr>
          <p:cNvPr id="369" name="Google Shape;369;p6:notes">
            <a:extLst>
              <a:ext uri="{FF2B5EF4-FFF2-40B4-BE49-F238E27FC236}">
                <a16:creationId xmlns:a16="http://schemas.microsoft.com/office/drawing/2014/main" id="{ED957A92-5B51-CBD3-C52C-C1A6DB695F31}"/>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70" name="Google Shape;370;p6:notes">
            <a:extLst>
              <a:ext uri="{FF2B5EF4-FFF2-40B4-BE49-F238E27FC236}">
                <a16:creationId xmlns:a16="http://schemas.microsoft.com/office/drawing/2014/main" id="{E3F16E18-8C48-349A-AE2F-0A569DD4839F}"/>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1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7: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05" name="Google Shape;405;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2"/>
          <p:cNvGrpSpPr/>
          <p:nvPr/>
        </p:nvGrpSpPr>
        <p:grpSpPr>
          <a:xfrm>
            <a:off x="0" y="-9279"/>
            <a:ext cx="9144000" cy="5143640"/>
            <a:chOff x="0" y="-9279"/>
            <a:chExt cx="9144000" cy="5143640"/>
          </a:xfrm>
        </p:grpSpPr>
        <p:cxnSp>
          <p:nvCxnSpPr>
            <p:cNvPr id="10" name="Google Shape;10;p22"/>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1" name="Google Shape;11;p22"/>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 name="Google Shape;12;p22"/>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 name="Google Shape;13;p22"/>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4" name="Google Shape;14;p22"/>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5" name="Google Shape;15;p22"/>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6" name="Google Shape;16;p22"/>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7" name="Google Shape;17;p22"/>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8" name="Google Shape;18;p22"/>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9" name="Google Shape;19;p22"/>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0" name="Google Shape;20;p22"/>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1" name="Google Shape;21;p22"/>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2" name="Google Shape;22;p22"/>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3" name="Google Shape;23;p22"/>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4" name="Google Shape;24;p22"/>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25" name="Google Shape;25;p22"/>
            <p:cNvGrpSpPr/>
            <p:nvPr/>
          </p:nvGrpSpPr>
          <p:grpSpPr>
            <a:xfrm>
              <a:off x="254375" y="-9279"/>
              <a:ext cx="8644100" cy="5143640"/>
              <a:chOff x="330563" y="-180875"/>
              <a:chExt cx="8644100" cy="5349600"/>
            </a:xfrm>
          </p:grpSpPr>
          <p:cxnSp>
            <p:nvCxnSpPr>
              <p:cNvPr id="26" name="Google Shape;26;p22"/>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7" name="Google Shape;27;p22"/>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8" name="Google Shape;28;p22"/>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9" name="Google Shape;29;p22"/>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0" name="Google Shape;30;p22"/>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1" name="Google Shape;31;p22"/>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2" name="Google Shape;32;p22"/>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3" name="Google Shape;33;p22"/>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4" name="Google Shape;34;p22"/>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5" name="Google Shape;35;p22"/>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6" name="Google Shape;36;p22"/>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7" name="Google Shape;37;p22"/>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8" name="Google Shape;38;p22"/>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9" name="Google Shape;39;p22"/>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0" name="Google Shape;40;p22"/>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1" name="Google Shape;41;p22"/>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2" name="Google Shape;42;p22"/>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3" name="Google Shape;43;p22"/>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4" name="Google Shape;44;p22"/>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5" name="Google Shape;45;p22"/>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6" name="Google Shape;46;p22"/>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7" name="Google Shape;47;p22"/>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8" name="Google Shape;48;p22"/>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9" name="Google Shape;49;p22"/>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0" name="Google Shape;50;p22"/>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1" name="Google Shape;51;p22"/>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52" name="Google Shape;52;p2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 name="Google Shape;72;p22"/>
          <p:cNvPicPr preferRelativeResize="0"/>
          <p:nvPr/>
        </p:nvPicPr>
        <p:blipFill rotWithShape="1">
          <a:blip r:embed="rId2">
            <a:alphaModFix/>
          </a:blip>
          <a:srcRect l="15880" t="21982" r="15955" b="10398"/>
          <a:stretch/>
        </p:blipFill>
        <p:spPr>
          <a:xfrm>
            <a:off x="1452500" y="1130750"/>
            <a:ext cx="6232877" cy="3477851"/>
          </a:xfrm>
          <a:prstGeom prst="rect">
            <a:avLst/>
          </a:prstGeom>
          <a:noFill/>
          <a:ln>
            <a:noFill/>
          </a:ln>
        </p:spPr>
      </p:pic>
      <p:sp>
        <p:nvSpPr>
          <p:cNvPr id="73" name="Google Shape;73;p2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2"/>
          <p:cNvSpPr txBox="1">
            <a:spLocks noGrp="1"/>
          </p:cNvSpPr>
          <p:nvPr>
            <p:ph type="ctrTitle"/>
          </p:nvPr>
        </p:nvSpPr>
        <p:spPr>
          <a:xfrm>
            <a:off x="2635500" y="863181"/>
            <a:ext cx="3873000" cy="662400"/>
          </a:xfrm>
          <a:prstGeom prst="rect">
            <a:avLst/>
          </a:prstGeom>
          <a:noFill/>
          <a:ln>
            <a:noFill/>
          </a:ln>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5" name="Google Shape;75;p22"/>
          <p:cNvSpPr txBox="1">
            <a:spLocks noGrp="1"/>
          </p:cNvSpPr>
          <p:nvPr>
            <p:ph type="subTitle" idx="1"/>
          </p:nvPr>
        </p:nvSpPr>
        <p:spPr>
          <a:xfrm>
            <a:off x="3158850" y="4009100"/>
            <a:ext cx="2826300" cy="6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76"/>
        <p:cNvGrpSpPr/>
        <p:nvPr/>
      </p:nvGrpSpPr>
      <p:grpSpPr>
        <a:xfrm>
          <a:off x="0" y="0"/>
          <a:ext cx="0" cy="0"/>
          <a:chOff x="0" y="0"/>
          <a:chExt cx="0" cy="0"/>
        </a:xfrm>
      </p:grpSpPr>
      <p:grpSp>
        <p:nvGrpSpPr>
          <p:cNvPr id="77" name="Google Shape;77;p23"/>
          <p:cNvGrpSpPr/>
          <p:nvPr/>
        </p:nvGrpSpPr>
        <p:grpSpPr>
          <a:xfrm>
            <a:off x="0" y="-9279"/>
            <a:ext cx="9144000" cy="5143640"/>
            <a:chOff x="0" y="-9279"/>
            <a:chExt cx="9144000" cy="5143640"/>
          </a:xfrm>
        </p:grpSpPr>
        <p:cxnSp>
          <p:nvCxnSpPr>
            <p:cNvPr id="78" name="Google Shape;78;p23"/>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79" name="Google Shape;79;p23"/>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0" name="Google Shape;80;p23"/>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1" name="Google Shape;81;p23"/>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2" name="Google Shape;82;p23"/>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3" name="Google Shape;83;p23"/>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4" name="Google Shape;84;p23"/>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5" name="Google Shape;85;p23"/>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6" name="Google Shape;86;p23"/>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7" name="Google Shape;87;p23"/>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8" name="Google Shape;88;p23"/>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9" name="Google Shape;89;p23"/>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0" name="Google Shape;90;p23"/>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1" name="Google Shape;91;p23"/>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2" name="Google Shape;92;p23"/>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93" name="Google Shape;93;p23"/>
            <p:cNvGrpSpPr/>
            <p:nvPr/>
          </p:nvGrpSpPr>
          <p:grpSpPr>
            <a:xfrm>
              <a:off x="254375" y="-9279"/>
              <a:ext cx="8644100" cy="5143640"/>
              <a:chOff x="330563" y="-180875"/>
              <a:chExt cx="8644100" cy="5349600"/>
            </a:xfrm>
          </p:grpSpPr>
          <p:cxnSp>
            <p:nvCxnSpPr>
              <p:cNvPr id="94" name="Google Shape;94;p23"/>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5" name="Google Shape;95;p23"/>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6" name="Google Shape;96;p23"/>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7" name="Google Shape;97;p23"/>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8" name="Google Shape;98;p23"/>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9" name="Google Shape;99;p23"/>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0" name="Google Shape;100;p23"/>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1" name="Google Shape;101;p23"/>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2" name="Google Shape;102;p23"/>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3" name="Google Shape;103;p23"/>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4" name="Google Shape;104;p23"/>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5" name="Google Shape;105;p23"/>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6" name="Google Shape;106;p23"/>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7" name="Google Shape;107;p23"/>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8" name="Google Shape;108;p23"/>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9" name="Google Shape;109;p23"/>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0" name="Google Shape;110;p23"/>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1" name="Google Shape;111;p23"/>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2" name="Google Shape;112;p23"/>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3" name="Google Shape;113;p23"/>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4" name="Google Shape;114;p23"/>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5" name="Google Shape;115;p23"/>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6" name="Google Shape;116;p23"/>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7" name="Google Shape;117;p23"/>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8" name="Google Shape;118;p23"/>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9" name="Google Shape;119;p23"/>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21"/>
        <p:cNvGrpSpPr/>
        <p:nvPr/>
      </p:nvGrpSpPr>
      <p:grpSpPr>
        <a:xfrm>
          <a:off x="0" y="0"/>
          <a:ext cx="0" cy="0"/>
          <a:chOff x="0" y="0"/>
          <a:chExt cx="0" cy="0"/>
        </a:xfrm>
      </p:grpSpPr>
      <p:grpSp>
        <p:nvGrpSpPr>
          <p:cNvPr id="122" name="Google Shape;122;p25"/>
          <p:cNvGrpSpPr/>
          <p:nvPr/>
        </p:nvGrpSpPr>
        <p:grpSpPr>
          <a:xfrm>
            <a:off x="0" y="-9279"/>
            <a:ext cx="9144000" cy="5143640"/>
            <a:chOff x="0" y="-9279"/>
            <a:chExt cx="9144000" cy="5143640"/>
          </a:xfrm>
        </p:grpSpPr>
        <p:cxnSp>
          <p:nvCxnSpPr>
            <p:cNvPr id="123" name="Google Shape;123;p25"/>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4" name="Google Shape;124;p25"/>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5" name="Google Shape;125;p25"/>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6" name="Google Shape;126;p25"/>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7" name="Google Shape;127;p25"/>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8" name="Google Shape;128;p25"/>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9" name="Google Shape;129;p25"/>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0" name="Google Shape;130;p25"/>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1" name="Google Shape;131;p25"/>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2" name="Google Shape;132;p25"/>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3" name="Google Shape;133;p25"/>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4" name="Google Shape;134;p25"/>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5" name="Google Shape;135;p25"/>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6" name="Google Shape;136;p25"/>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7" name="Google Shape;137;p25"/>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138" name="Google Shape;138;p25"/>
            <p:cNvGrpSpPr/>
            <p:nvPr/>
          </p:nvGrpSpPr>
          <p:grpSpPr>
            <a:xfrm>
              <a:off x="254375" y="-9279"/>
              <a:ext cx="8644100" cy="5143640"/>
              <a:chOff x="330563" y="-180875"/>
              <a:chExt cx="8644100" cy="5349600"/>
            </a:xfrm>
          </p:grpSpPr>
          <p:cxnSp>
            <p:nvCxnSpPr>
              <p:cNvPr id="139" name="Google Shape;139;p25"/>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0" name="Google Shape;140;p25"/>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1" name="Google Shape;141;p25"/>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2" name="Google Shape;142;p25"/>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3" name="Google Shape;143;p25"/>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4" name="Google Shape;144;p25"/>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5" name="Google Shape;145;p25"/>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6" name="Google Shape;146;p25"/>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7" name="Google Shape;147;p25"/>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8" name="Google Shape;148;p25"/>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9" name="Google Shape;149;p25"/>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0" name="Google Shape;150;p25"/>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1" name="Google Shape;151;p25"/>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2" name="Google Shape;152;p25"/>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3" name="Google Shape;153;p25"/>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4" name="Google Shape;154;p25"/>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5" name="Google Shape;155;p25"/>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6" name="Google Shape;156;p25"/>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7" name="Google Shape;157;p25"/>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8" name="Google Shape;158;p25"/>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9" name="Google Shape;159;p25"/>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0" name="Google Shape;160;p25"/>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1" name="Google Shape;161;p25"/>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2" name="Google Shape;162;p25"/>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3" name="Google Shape;163;p25"/>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4" name="Google Shape;164;p25"/>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165" name="Google Shape;165;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25"/>
          <p:cNvPicPr preferRelativeResize="0"/>
          <p:nvPr/>
        </p:nvPicPr>
        <p:blipFill rotWithShape="1">
          <a:blip r:embed="rId2">
            <a:alphaModFix/>
          </a:blip>
          <a:srcRect l="7663" t="25024" r="8117" b="10397"/>
          <a:stretch/>
        </p:blipFill>
        <p:spPr>
          <a:xfrm>
            <a:off x="701100" y="1287025"/>
            <a:ext cx="7701326" cy="3321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400"/>
              <a:buFont typeface="Bowlby One SC"/>
              <a:buNone/>
              <a:defRPr sz="3400" b="1" i="0" u="none" strike="noStrike" cap="none">
                <a:solidFill>
                  <a:schemeClr val="dk1"/>
                </a:solidFill>
                <a:latin typeface="Bowlby One SC"/>
                <a:ea typeface="Bowlby One SC"/>
                <a:cs typeface="Bowlby One SC"/>
                <a:sym typeface="Bowlby One SC"/>
              </a:defRPr>
            </a:lvl1pPr>
            <a:lvl2pPr marR="0" lvl="1"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2pPr>
            <a:lvl3pPr marR="0" lvl="2"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3pPr>
            <a:lvl4pPr marR="0" lvl="3"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4pPr>
            <a:lvl5pPr marR="0" lvl="4"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5pPr>
            <a:lvl6pPr marR="0" lvl="5"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6pPr>
            <a:lvl7pPr marR="0" lvl="6"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7pPr>
            <a:lvl8pPr marR="0" lvl="7"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8pPr>
            <a:lvl9pPr marR="0" lvl="8"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6.jpg"/><Relationship Id="rId5" Type="http://schemas.openxmlformats.org/officeDocument/2006/relationships/image" Target="../media/image3.png"/><Relationship Id="rId10" Type="http://schemas.openxmlformats.org/officeDocument/2006/relationships/image" Target="../media/image15.jpg"/><Relationship Id="rId4" Type="http://schemas.openxmlformats.org/officeDocument/2006/relationships/image" Target="../media/image2.png"/><Relationship Id="rId9" Type="http://schemas.openxmlformats.org/officeDocument/2006/relationships/image" Target="../media/image14.jpg"/><Relationship Id="rId14"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8.png"/><Relationship Id="rId7"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pSp>
        <p:nvGrpSpPr>
          <p:cNvPr id="177" name="Google Shape;177;p1"/>
          <p:cNvGrpSpPr/>
          <p:nvPr/>
        </p:nvGrpSpPr>
        <p:grpSpPr>
          <a:xfrm>
            <a:off x="897705" y="1832672"/>
            <a:ext cx="7002600" cy="1897494"/>
            <a:chOff x="1070896" y="1809482"/>
            <a:chExt cx="7002600" cy="1897494"/>
          </a:xfrm>
        </p:grpSpPr>
        <p:sp>
          <p:nvSpPr>
            <p:cNvPr id="178" name="Google Shape;178;p1"/>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
          <p:cNvGrpSpPr/>
          <p:nvPr/>
        </p:nvGrpSpPr>
        <p:grpSpPr>
          <a:xfrm rot="-392289">
            <a:off x="7434376" y="514808"/>
            <a:ext cx="1793126" cy="1729891"/>
            <a:chOff x="-1645450" y="733766"/>
            <a:chExt cx="834920" cy="805476"/>
          </a:xfrm>
        </p:grpSpPr>
        <p:sp>
          <p:nvSpPr>
            <p:cNvPr id="181" name="Google Shape;181;p1"/>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1"/>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 name="Google Shape;190;p1"/>
          <p:cNvGrpSpPr/>
          <p:nvPr/>
        </p:nvGrpSpPr>
        <p:grpSpPr>
          <a:xfrm rot="-937322">
            <a:off x="6526233" y="2691542"/>
            <a:ext cx="1883740" cy="1978115"/>
            <a:chOff x="8540375" y="3022876"/>
            <a:chExt cx="1779279" cy="1868421"/>
          </a:xfrm>
        </p:grpSpPr>
        <p:sp>
          <p:nvSpPr>
            <p:cNvPr id="191" name="Google Shape;191;p1"/>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1"/>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232" name="Google Shape;232;p1"/>
          <p:cNvGrpSpPr/>
          <p:nvPr/>
        </p:nvGrpSpPr>
        <p:grpSpPr>
          <a:xfrm>
            <a:off x="6820524" y="1426112"/>
            <a:ext cx="580547" cy="528926"/>
            <a:chOff x="7953250" y="1084584"/>
            <a:chExt cx="580547" cy="528926"/>
          </a:xfrm>
        </p:grpSpPr>
        <p:sp>
          <p:nvSpPr>
            <p:cNvPr id="233" name="Google Shape;233;p1"/>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1"/>
          <p:cNvGrpSpPr/>
          <p:nvPr/>
        </p:nvGrpSpPr>
        <p:grpSpPr>
          <a:xfrm>
            <a:off x="1003180" y="2092733"/>
            <a:ext cx="6885011" cy="1104570"/>
            <a:chOff x="1499456" y="2909796"/>
            <a:chExt cx="6029899" cy="1028667"/>
          </a:xfrm>
        </p:grpSpPr>
        <p:sp>
          <p:nvSpPr>
            <p:cNvPr id="238" name="Google Shape;238;p1"/>
            <p:cNvSpPr/>
            <p:nvPr/>
          </p:nvSpPr>
          <p:spPr>
            <a:xfrm>
              <a:off x="3204654" y="2909796"/>
              <a:ext cx="2553081" cy="453446"/>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239" name="Google Shape;239;p1"/>
            <p:cNvSpPr/>
            <p:nvPr/>
          </p:nvSpPr>
          <p:spPr>
            <a:xfrm>
              <a:off x="1499456" y="3441116"/>
              <a:ext cx="6029899" cy="49734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240" name="Google Shape;240;p1"/>
          <p:cNvGrpSpPr/>
          <p:nvPr/>
        </p:nvGrpSpPr>
        <p:grpSpPr>
          <a:xfrm rot="-151246">
            <a:off x="345333" y="3004230"/>
            <a:ext cx="1152792" cy="1848542"/>
            <a:chOff x="10740175" y="552419"/>
            <a:chExt cx="1095062" cy="1755969"/>
          </a:xfrm>
        </p:grpSpPr>
        <p:sp>
          <p:nvSpPr>
            <p:cNvPr id="241" name="Google Shape;241;p1"/>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1"/>
          <p:cNvGrpSpPr/>
          <p:nvPr/>
        </p:nvGrpSpPr>
        <p:grpSpPr>
          <a:xfrm>
            <a:off x="3354009" y="743842"/>
            <a:ext cx="2290966" cy="847200"/>
            <a:chOff x="2281034" y="724796"/>
            <a:chExt cx="2290966" cy="847200"/>
          </a:xfrm>
        </p:grpSpPr>
        <p:sp>
          <p:nvSpPr>
            <p:cNvPr id="249" name="Google Shape;249;p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1"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51" name="Google Shape;251;p1"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252" name="Google Shape;252;p1"/>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253" name="Google Shape;253;p1"/>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Poppins"/>
                <a:ea typeface="Poppins"/>
                <a:cs typeface="Poppins"/>
                <a:sym typeface="Poppins"/>
              </a:rPr>
              <a:t>Lesson</a:t>
            </a:r>
            <a:r>
              <a:rPr lang="en-US" sz="1200" b="0" i="0" u="none" strike="noStrike" cap="none" dirty="0">
                <a:solidFill>
                  <a:schemeClr val="dk1"/>
                </a:solidFill>
                <a:latin typeface="Poppins"/>
                <a:ea typeface="Poppins"/>
                <a:cs typeface="Poppins"/>
                <a:sym typeface="Poppins"/>
              </a:rPr>
              <a:t>  </a:t>
            </a:r>
            <a:r>
              <a:rPr lang="en-US" sz="2400" b="0" i="0" u="none" strike="noStrike" cap="none" dirty="0">
                <a:solidFill>
                  <a:schemeClr val="dk1"/>
                </a:solidFill>
                <a:latin typeface="Poppins"/>
                <a:ea typeface="Poppins"/>
                <a:cs typeface="Poppins"/>
                <a:sym typeface="Poppins"/>
              </a:rPr>
              <a:t>0</a:t>
            </a:r>
            <a:endParaRPr dirty="0"/>
          </a:p>
        </p:txBody>
      </p:sp>
      <p:grpSp>
        <p:nvGrpSpPr>
          <p:cNvPr id="254" name="Google Shape;254;p1"/>
          <p:cNvGrpSpPr/>
          <p:nvPr/>
        </p:nvGrpSpPr>
        <p:grpSpPr>
          <a:xfrm>
            <a:off x="1459795" y="4081655"/>
            <a:ext cx="2660726" cy="847200"/>
            <a:chOff x="565426" y="4105852"/>
            <a:chExt cx="2660726" cy="847200"/>
          </a:xfrm>
        </p:grpSpPr>
        <p:grpSp>
          <p:nvGrpSpPr>
            <p:cNvPr id="255" name="Google Shape;255;p1"/>
            <p:cNvGrpSpPr/>
            <p:nvPr/>
          </p:nvGrpSpPr>
          <p:grpSpPr>
            <a:xfrm>
              <a:off x="565426" y="4105852"/>
              <a:ext cx="2660726" cy="847200"/>
              <a:chOff x="552289" y="4024636"/>
              <a:chExt cx="2660726" cy="847200"/>
            </a:xfrm>
          </p:grpSpPr>
          <p:grpSp>
            <p:nvGrpSpPr>
              <p:cNvPr id="256" name="Google Shape;256;p1"/>
              <p:cNvGrpSpPr/>
              <p:nvPr/>
            </p:nvGrpSpPr>
            <p:grpSpPr>
              <a:xfrm>
                <a:off x="552289" y="4024636"/>
                <a:ext cx="2660726" cy="847200"/>
                <a:chOff x="887414" y="3661539"/>
                <a:chExt cx="2660726" cy="847200"/>
              </a:xfrm>
            </p:grpSpPr>
            <p:grpSp>
              <p:nvGrpSpPr>
                <p:cNvPr id="257" name="Google Shape;257;p1"/>
                <p:cNvGrpSpPr/>
                <p:nvPr/>
              </p:nvGrpSpPr>
              <p:grpSpPr>
                <a:xfrm>
                  <a:off x="887414" y="3661539"/>
                  <a:ext cx="2660726" cy="847200"/>
                  <a:chOff x="546223" y="4024636"/>
                  <a:chExt cx="2660726" cy="847200"/>
                </a:xfrm>
              </p:grpSpPr>
              <p:sp>
                <p:nvSpPr>
                  <p:cNvPr id="258" name="Google Shape;258;p1"/>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/mushroomhater07</a:t>
                    </a:r>
                    <a:endParaRPr/>
                  </a:p>
                </p:txBody>
              </p:sp>
              <p:pic>
                <p:nvPicPr>
                  <p:cNvPr id="260" name="Google Shape;260;p1"/>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261" name="Google Shape;261;p1"/>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262" name="Google Shape;262;p1"/>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263" name="Google Shape;263;p1"/>
              <p:cNvSpPr/>
              <p:nvPr/>
            </p:nvSpPr>
            <p:spPr>
              <a:xfrm rot="10800000">
                <a:off x="611505" y="4117359"/>
                <a:ext cx="692689" cy="661753"/>
              </a:xfrm>
              <a:prstGeom prst="roundRect">
                <a:avLst>
                  <a:gd name="adj" fmla="val 16667"/>
                </a:avLst>
              </a:prstGeom>
              <a:blipFill rotWithShape="1">
                <a:blip r:embed="rId8">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64" name="Google Shape;264;p1"/>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Bowlby One SC"/>
                  <a:ea typeface="Bowlby One SC"/>
                  <a:cs typeface="Bowlby One SC"/>
                  <a:sym typeface="Bowlby One SC"/>
                </a:rPr>
                <a:t>SHALEV LAU</a:t>
              </a:r>
              <a:endParaRPr sz="1600" b="0" i="0" u="none" strike="noStrike" cap="none">
                <a:solidFill>
                  <a:srgbClr val="000000"/>
                </a:solidFill>
                <a:latin typeface="Bowlby One SC"/>
                <a:ea typeface="Bowlby One SC"/>
                <a:cs typeface="Bowlby One SC"/>
                <a:sym typeface="Bowlby One SC"/>
              </a:endParaRPr>
            </a:p>
          </p:txBody>
        </p:sp>
      </p:grpSp>
      <p:grpSp>
        <p:nvGrpSpPr>
          <p:cNvPr id="265" name="Google Shape;265;p1"/>
          <p:cNvGrpSpPr/>
          <p:nvPr/>
        </p:nvGrpSpPr>
        <p:grpSpPr>
          <a:xfrm>
            <a:off x="1057023" y="1722407"/>
            <a:ext cx="2571614" cy="976226"/>
            <a:chOff x="1057023" y="1722407"/>
            <a:chExt cx="2571614" cy="976226"/>
          </a:xfrm>
        </p:grpSpPr>
        <p:sp>
          <p:nvSpPr>
            <p:cNvPr id="266" name="Google Shape;266;p1"/>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a:p>
          </p:txBody>
        </p:sp>
        <p:sp>
          <p:nvSpPr>
            <p:cNvPr id="267" name="Google Shape;267;p1"/>
            <p:cNvSpPr/>
            <p:nvPr/>
          </p:nvSpPr>
          <p:spPr>
            <a:xfrm rot="20888314">
              <a:off x="1617316" y="1812484"/>
              <a:ext cx="1458368" cy="41541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FF9F3E"/>
                  </a:solidFill>
                  <a:latin typeface="Bowlby One SC"/>
                </a:rPr>
                <a:t>2024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27" name="Google Shape;427;p8"/>
          <p:cNvGrpSpPr/>
          <p:nvPr/>
        </p:nvGrpSpPr>
        <p:grpSpPr>
          <a:xfrm>
            <a:off x="6714243" y="4138736"/>
            <a:ext cx="2290966" cy="847200"/>
            <a:chOff x="2281034" y="724796"/>
            <a:chExt cx="2290966" cy="847200"/>
          </a:xfrm>
        </p:grpSpPr>
        <p:sp>
          <p:nvSpPr>
            <p:cNvPr id="428" name="Google Shape;428;p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9" name="Google Shape;429;p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30" name="Google Shape;430;p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31" name="Google Shape;431;p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Code editor </a:t>
            </a:r>
            <a:r>
              <a:rPr lang="en-US" sz="1600" b="0" i="0" u="none" strike="noStrike" cap="none">
                <a:solidFill>
                  <a:schemeClr val="dk1"/>
                </a:solidFill>
                <a:latin typeface="Poppins Medium"/>
                <a:ea typeface="Poppins Medium"/>
                <a:cs typeface="Poppins Medium"/>
                <a:sym typeface="Poppins Medium"/>
              </a:rPr>
              <a:t>/</a:t>
            </a:r>
            <a:r>
              <a:rPr lang="en-US" sz="2000" b="0" i="0" u="none" strike="noStrike" cap="none">
                <a:solidFill>
                  <a:schemeClr val="dk1"/>
                </a:solidFill>
                <a:latin typeface="Poppins Medium"/>
                <a:ea typeface="Poppins Medium"/>
                <a:cs typeface="Poppins Medium"/>
                <a:sym typeface="Poppins Medium"/>
              </a:rPr>
              <a:t> IDE setup</a:t>
            </a:r>
            <a:endParaRPr/>
          </a:p>
        </p:txBody>
      </p:sp>
      <p:sp>
        <p:nvSpPr>
          <p:cNvPr id="432" name="Google Shape;432;p8"/>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Throughout the rest of the course, we will use </a:t>
            </a:r>
            <a:r>
              <a:rPr lang="en-US" sz="1400" b="0" i="0" u="none" strike="noStrike" cap="none" dirty="0">
                <a:solidFill>
                  <a:schemeClr val="bg2">
                    <a:lumMod val="50000"/>
                  </a:schemeClr>
                </a:solidFill>
                <a:latin typeface="Arial"/>
                <a:ea typeface="Arial"/>
                <a:cs typeface="Arial"/>
                <a:sym typeface="Arial"/>
              </a:rPr>
              <a:t>Visual Studio Code</a:t>
            </a:r>
            <a:r>
              <a:rPr lang="en-US" sz="1400" b="0" i="0" u="none" strike="noStrike" cap="none" dirty="0">
                <a:solidFill>
                  <a:srgbClr val="000000"/>
                </a:solidFill>
                <a:latin typeface="Arial"/>
                <a:ea typeface="Arial"/>
                <a:cs typeface="Arial"/>
                <a:sym typeface="Arial"/>
              </a:rPr>
              <a:t>. However, you are free to use any code editor or Python IDE you want.</a:t>
            </a:r>
            <a:endParaRPr lang="en-US" dirty="0"/>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Recommended:</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PyCharm</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err="1">
                <a:solidFill>
                  <a:srgbClr val="000000"/>
                </a:solidFill>
                <a:latin typeface="Arial"/>
                <a:ea typeface="Arial"/>
                <a:cs typeface="Arial"/>
                <a:sym typeface="Arial"/>
              </a:rPr>
              <a:t>VScode</a:t>
            </a:r>
            <a:endParaRPr lang="en-US" sz="12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err="1">
                <a:solidFill>
                  <a:srgbClr val="000000"/>
                </a:solidFill>
                <a:latin typeface="Arial"/>
                <a:ea typeface="Arial"/>
                <a:cs typeface="Arial"/>
                <a:sym typeface="Arial"/>
              </a:rPr>
              <a:t>Thonny</a:t>
            </a:r>
            <a:endParaRPr lang="en-US" sz="12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Atom</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IDLE (</a:t>
            </a:r>
            <a:r>
              <a:rPr lang="en-US" sz="1100" b="0" i="0" u="none" strike="noStrike" cap="none" dirty="0">
                <a:solidFill>
                  <a:srgbClr val="000000"/>
                </a:solidFill>
                <a:latin typeface="Arial"/>
                <a:ea typeface="Arial"/>
                <a:cs typeface="Arial"/>
                <a:sym typeface="Arial"/>
              </a:rPr>
              <a:t>This comes with the express Python installation so no further setup is required. Simply search for "IDLE" in your start menu.)</a:t>
            </a:r>
            <a:endParaRPr lang="en-US" dirty="0"/>
          </a:p>
          <a:p>
            <a:pPr marL="457200" marR="0" lvl="0" indent="-228600" algn="l" rtl="0">
              <a:lnSpc>
                <a:spcPct val="100000"/>
              </a:lnSpc>
              <a:spcBef>
                <a:spcPts val="0"/>
              </a:spcBef>
              <a:spcAft>
                <a:spcPts val="0"/>
              </a:spcAft>
              <a:buClr>
                <a:schemeClr val="dk1"/>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4DD2420-502C-2110-3F3E-2BCCCBA82EE7}"/>
              </a:ext>
            </a:extLst>
          </p:cNvPr>
          <p:cNvPicPr>
            <a:picLocks noChangeAspect="1"/>
          </p:cNvPicPr>
          <p:nvPr/>
        </p:nvPicPr>
        <p:blipFill>
          <a:blip r:embed="rId6"/>
          <a:stretch>
            <a:fillRect/>
          </a:stretch>
        </p:blipFill>
        <p:spPr>
          <a:xfrm>
            <a:off x="5337038" y="1918804"/>
            <a:ext cx="2754410" cy="1896479"/>
          </a:xfrm>
          <a:prstGeom prst="rect">
            <a:avLst/>
          </a:prstGeom>
        </p:spPr>
      </p:pic>
      <p:pic>
        <p:nvPicPr>
          <p:cNvPr id="5" name="Picture 4">
            <a:extLst>
              <a:ext uri="{FF2B5EF4-FFF2-40B4-BE49-F238E27FC236}">
                <a16:creationId xmlns:a16="http://schemas.microsoft.com/office/drawing/2014/main" id="{50060A7C-930C-82B6-4FB3-BAC4D0CBBC1C}"/>
              </a:ext>
            </a:extLst>
          </p:cNvPr>
          <p:cNvPicPr>
            <a:picLocks noChangeAspect="1"/>
          </p:cNvPicPr>
          <p:nvPr/>
        </p:nvPicPr>
        <p:blipFill>
          <a:blip r:embed="rId7"/>
          <a:stretch>
            <a:fillRect/>
          </a:stretch>
        </p:blipFill>
        <p:spPr>
          <a:xfrm>
            <a:off x="6177395" y="1061177"/>
            <a:ext cx="819150" cy="819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1"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82" name="Google Shape;482;p11"/>
          <p:cNvGrpSpPr/>
          <p:nvPr/>
        </p:nvGrpSpPr>
        <p:grpSpPr>
          <a:xfrm>
            <a:off x="6714243" y="4138736"/>
            <a:ext cx="2290966" cy="847200"/>
            <a:chOff x="2281034" y="724796"/>
            <a:chExt cx="2290966" cy="847200"/>
          </a:xfrm>
        </p:grpSpPr>
        <p:sp>
          <p:nvSpPr>
            <p:cNvPr id="483" name="Google Shape;483;p1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p11"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85" name="Google Shape;485;p11"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86" name="Google Shape;486;p11"/>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Terminal</a:t>
            </a:r>
            <a:endParaRPr/>
          </a:p>
        </p:txBody>
      </p:sp>
      <p:sp>
        <p:nvSpPr>
          <p:cNvPr id="487" name="Google Shape;487;p11"/>
          <p:cNvSpPr/>
          <p:nvPr/>
        </p:nvSpPr>
        <p:spPr>
          <a:xfrm>
            <a:off x="717828" y="1066800"/>
            <a:ext cx="7400821" cy="962335"/>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 window where user interact with the operating system</a:t>
            </a:r>
            <a:endParaRPr dirty="0"/>
          </a:p>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 text-based console application by entering text input through the computer keyboard</a:t>
            </a:r>
            <a:endParaRPr dirty="0"/>
          </a:p>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and reading text output from the computer terminal.</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88" name="Google Shape;488;p11"/>
          <p:cNvSpPr txBox="1"/>
          <p:nvPr/>
        </p:nvSpPr>
        <p:spPr>
          <a:xfrm>
            <a:off x="852300" y="1483577"/>
            <a:ext cx="4331448" cy="24292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11"/>
          <p:cNvSpPr txBox="1"/>
          <p:nvPr/>
        </p:nvSpPr>
        <p:spPr>
          <a:xfrm>
            <a:off x="852300" y="2307789"/>
            <a:ext cx="298818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102802"/>
                </a:solidFill>
                <a:latin typeface="Arial"/>
                <a:ea typeface="Arial"/>
                <a:cs typeface="Arial"/>
                <a:sym typeface="Arial"/>
              </a:rPr>
              <a:t>Windows console is called the command prompt window &amp; accepts MS-DOS commands. </a:t>
            </a:r>
            <a:endParaRPr sz="1400" b="0" i="0" u="none" strike="noStrike" cap="none">
              <a:solidFill>
                <a:srgbClr val="102802"/>
              </a:solidFill>
              <a:latin typeface="Arial"/>
              <a:ea typeface="Arial"/>
              <a:cs typeface="Arial"/>
              <a:sym typeface="Arial"/>
            </a:endParaRPr>
          </a:p>
        </p:txBody>
      </p:sp>
      <p:pic>
        <p:nvPicPr>
          <p:cNvPr id="490" name="Google Shape;490;p11"/>
          <p:cNvPicPr preferRelativeResize="0"/>
          <p:nvPr/>
        </p:nvPicPr>
        <p:blipFill rotWithShape="1">
          <a:blip r:embed="rId6">
            <a:alphaModFix/>
          </a:blip>
          <a:srcRect l="2746" r="19876" b="25589"/>
          <a:stretch/>
        </p:blipFill>
        <p:spPr>
          <a:xfrm>
            <a:off x="3719945" y="2235883"/>
            <a:ext cx="2312203" cy="1055459"/>
          </a:xfrm>
          <a:prstGeom prst="rect">
            <a:avLst/>
          </a:prstGeom>
          <a:noFill/>
          <a:ln>
            <a:noFill/>
          </a:ln>
        </p:spPr>
      </p:pic>
      <p:pic>
        <p:nvPicPr>
          <p:cNvPr id="491" name="Google Shape;491;p11"/>
          <p:cNvPicPr preferRelativeResize="0"/>
          <p:nvPr/>
        </p:nvPicPr>
        <p:blipFill rotWithShape="1">
          <a:blip r:embed="rId7">
            <a:alphaModFix/>
          </a:blip>
          <a:srcRect/>
          <a:stretch/>
        </p:blipFill>
        <p:spPr>
          <a:xfrm>
            <a:off x="5282224" y="2645640"/>
            <a:ext cx="2312202" cy="1146450"/>
          </a:xfrm>
          <a:prstGeom prst="rect">
            <a:avLst/>
          </a:prstGeom>
          <a:noFill/>
          <a:ln>
            <a:noFill/>
          </a:ln>
        </p:spPr>
      </p:pic>
      <p:pic>
        <p:nvPicPr>
          <p:cNvPr id="492" name="Google Shape;492;p11"/>
          <p:cNvPicPr preferRelativeResize="0"/>
          <p:nvPr/>
        </p:nvPicPr>
        <p:blipFill rotWithShape="1">
          <a:blip r:embed="rId8">
            <a:alphaModFix/>
          </a:blip>
          <a:srcRect r="21245" b="43745"/>
          <a:stretch/>
        </p:blipFill>
        <p:spPr>
          <a:xfrm>
            <a:off x="2992079" y="3477852"/>
            <a:ext cx="2619227" cy="889039"/>
          </a:xfrm>
          <a:prstGeom prst="rect">
            <a:avLst/>
          </a:prstGeom>
          <a:noFill/>
          <a:ln>
            <a:noFill/>
          </a:ln>
        </p:spPr>
      </p:pic>
      <p:sp>
        <p:nvSpPr>
          <p:cNvPr id="2" name="Google Shape;489;p11">
            <a:extLst>
              <a:ext uri="{FF2B5EF4-FFF2-40B4-BE49-F238E27FC236}">
                <a16:creationId xmlns:a16="http://schemas.microsoft.com/office/drawing/2014/main" id="{8EF4B29D-6872-0945-239B-9C697A3854D7}"/>
              </a:ext>
            </a:extLst>
          </p:cNvPr>
          <p:cNvSpPr txBox="1"/>
          <p:nvPr/>
        </p:nvSpPr>
        <p:spPr>
          <a:xfrm>
            <a:off x="599341" y="3626844"/>
            <a:ext cx="239273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102802"/>
                </a:solidFill>
                <a:latin typeface="Arial"/>
                <a:ea typeface="Arial"/>
                <a:cs typeface="Arial"/>
                <a:sym typeface="Arial"/>
              </a:rPr>
              <a:t>macOS </a:t>
            </a:r>
            <a:r>
              <a:rPr lang="en-US" b="1" dirty="0">
                <a:solidFill>
                  <a:srgbClr val="102802"/>
                </a:solidFill>
              </a:rPr>
              <a:t>terminal accepts </a:t>
            </a:r>
            <a:r>
              <a:rPr lang="en-US" b="1" dirty="0" err="1">
                <a:solidFill>
                  <a:srgbClr val="102802"/>
                </a:solidFill>
              </a:rPr>
              <a:t>zsh</a:t>
            </a:r>
            <a:r>
              <a:rPr lang="en-US" b="1" dirty="0">
                <a:solidFill>
                  <a:srgbClr val="102802"/>
                </a:solidFill>
              </a:rPr>
              <a:t> commands, similar to </a:t>
            </a:r>
            <a:r>
              <a:rPr lang="en-US" b="1" dirty="0" err="1">
                <a:solidFill>
                  <a:srgbClr val="102802"/>
                </a:solidFill>
              </a:rPr>
              <a:t>sh</a:t>
            </a:r>
            <a:r>
              <a:rPr lang="en-US" b="1" dirty="0">
                <a:solidFill>
                  <a:srgbClr val="102802"/>
                </a:solidFill>
              </a:rPr>
              <a:t> command in Linux</a:t>
            </a:r>
            <a:r>
              <a:rPr lang="en-US" sz="1400" b="1" i="0" u="none" strike="noStrike" cap="none" dirty="0">
                <a:solidFill>
                  <a:srgbClr val="102802"/>
                </a:solidFill>
                <a:latin typeface="Arial"/>
                <a:ea typeface="Arial"/>
                <a:cs typeface="Arial"/>
                <a:sym typeface="Arial"/>
              </a:rPr>
              <a:t>. </a:t>
            </a:r>
            <a:endParaRPr sz="1400" b="0" i="0" u="none" strike="noStrike" cap="none" dirty="0">
              <a:solidFill>
                <a:srgbClr val="10280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40" name="Google Shape;440;p9"/>
          <p:cNvGrpSpPr/>
          <p:nvPr/>
        </p:nvGrpSpPr>
        <p:grpSpPr>
          <a:xfrm>
            <a:off x="6714243" y="4138736"/>
            <a:ext cx="2290966" cy="847200"/>
            <a:chOff x="2281034" y="724796"/>
            <a:chExt cx="2290966" cy="847200"/>
          </a:xfrm>
        </p:grpSpPr>
        <p:sp>
          <p:nvSpPr>
            <p:cNvPr id="441" name="Google Shape;441;p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43" name="Google Shape;443;p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44" name="Google Shape;444;p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Python Installation</a:t>
            </a:r>
            <a:endParaRPr/>
          </a:p>
        </p:txBody>
      </p:sp>
      <p:sp>
        <p:nvSpPr>
          <p:cNvPr id="445" name="Google Shape;445;p9"/>
          <p:cNvSpPr/>
          <p:nvPr/>
        </p:nvSpPr>
        <p:spPr>
          <a:xfrm>
            <a:off x="527472" y="1031183"/>
            <a:ext cx="7099455" cy="305330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Windows:</a:t>
            </a:r>
            <a:endParaRPr dirty="0"/>
          </a:p>
          <a:p>
            <a:pPr marL="0" marR="0" lvl="0" indent="0" algn="l" rtl="0">
              <a:lnSpc>
                <a:spcPct val="100000"/>
              </a:lnSpc>
              <a:spcBef>
                <a:spcPts val="0"/>
              </a:spcBef>
              <a:spcAft>
                <a:spcPts val="0"/>
              </a:spcAft>
              <a:buNone/>
            </a:pPr>
            <a:r>
              <a:rPr lang="en-US" sz="1200" b="0" i="0" u="none" strike="noStrike" cap="none" dirty="0" err="1">
                <a:solidFill>
                  <a:schemeClr val="bg2">
                    <a:lumMod val="75000"/>
                  </a:schemeClr>
                </a:solidFill>
                <a:highlight>
                  <a:srgbClr val="000000"/>
                </a:highlight>
                <a:latin typeface="Arial"/>
                <a:ea typeface="Arial"/>
                <a:cs typeface="Arial"/>
                <a:sym typeface="Arial"/>
              </a:rPr>
              <a:t>winget</a:t>
            </a:r>
            <a:r>
              <a:rPr lang="en-US" sz="1200" b="0" i="0" u="none" strike="noStrike" cap="none" dirty="0">
                <a:solidFill>
                  <a:schemeClr val="bg2">
                    <a:lumMod val="75000"/>
                  </a:schemeClr>
                </a:solidFill>
                <a:highlight>
                  <a:srgbClr val="000000"/>
                </a:highlight>
                <a:latin typeface="Arial"/>
                <a:ea typeface="Arial"/>
                <a:cs typeface="Arial"/>
                <a:sym typeface="Arial"/>
              </a:rPr>
              <a:t> install -e -</a:t>
            </a:r>
            <a:r>
              <a:rPr lang="en-US" sz="1200" b="0" i="0" u="none" strike="noStrike" cap="none" dirty="0" err="1">
                <a:solidFill>
                  <a:schemeClr val="bg2">
                    <a:lumMod val="75000"/>
                  </a:schemeClr>
                </a:solidFill>
                <a:highlight>
                  <a:srgbClr val="000000"/>
                </a:highlight>
                <a:latin typeface="Arial"/>
                <a:ea typeface="Arial"/>
                <a:cs typeface="Arial"/>
                <a:sym typeface="Arial"/>
              </a:rPr>
              <a:t>i</a:t>
            </a:r>
            <a:r>
              <a:rPr lang="en-US" sz="1200" b="0" i="0" u="none" strike="noStrike" cap="none" dirty="0">
                <a:solidFill>
                  <a:schemeClr val="bg2">
                    <a:lumMod val="75000"/>
                  </a:schemeClr>
                </a:solidFill>
                <a:highlight>
                  <a:srgbClr val="000000"/>
                </a:highlight>
                <a:latin typeface="Arial"/>
                <a:ea typeface="Arial"/>
                <a:cs typeface="Arial"/>
                <a:sym typeface="Arial"/>
              </a:rPr>
              <a:t> --id=Python.Python.3.11 --source=</a:t>
            </a:r>
            <a:r>
              <a:rPr lang="en-US" sz="1200" b="0" i="0" u="none" strike="noStrike" cap="none" dirty="0" err="1">
                <a:solidFill>
                  <a:schemeClr val="bg2">
                    <a:lumMod val="75000"/>
                  </a:schemeClr>
                </a:solidFill>
                <a:highlight>
                  <a:srgbClr val="000000"/>
                </a:highlight>
                <a:latin typeface="Arial"/>
                <a:ea typeface="Arial"/>
                <a:cs typeface="Arial"/>
                <a:sym typeface="Arial"/>
              </a:rPr>
              <a:t>winget</a:t>
            </a:r>
            <a:r>
              <a:rPr lang="en-US" sz="1200" b="0" i="0" u="none" strike="noStrike" cap="none" dirty="0">
                <a:solidFill>
                  <a:schemeClr val="bg2">
                    <a:lumMod val="75000"/>
                  </a:schemeClr>
                </a:solidFill>
                <a:highlight>
                  <a:srgbClr val="000000"/>
                </a:highlight>
                <a:latin typeface="Arial"/>
                <a:ea typeface="Arial"/>
                <a:cs typeface="Arial"/>
                <a:sym typeface="Arial"/>
              </a:rPr>
              <a:t> --scope=machine</a:t>
            </a:r>
            <a:endParaRPr sz="1200" dirty="0">
              <a:solidFill>
                <a:schemeClr val="bg2">
                  <a:lumMod val="75000"/>
                </a:schemeClr>
              </a:solidFill>
              <a:highlight>
                <a:srgbClr val="000000"/>
              </a:highlight>
            </a:endParaRPr>
          </a:p>
          <a:p>
            <a:pPr marL="0" marR="0" lvl="0" indent="0" algn="l" rtl="0">
              <a:lnSpc>
                <a:spcPct val="100000"/>
              </a:lnSpc>
              <a:spcBef>
                <a:spcPts val="0"/>
              </a:spcBef>
              <a:spcAft>
                <a:spcPts val="0"/>
              </a:spcAft>
              <a:buNone/>
            </a:pPr>
            <a:endParaRPr sz="14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macOS:</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Open the Terminal app and install brew</a:t>
            </a:r>
            <a:br>
              <a:rPr lang="en-US" sz="1400" b="0" i="0" u="none" strike="noStrike" cap="none" dirty="0">
                <a:solidFill>
                  <a:srgbClr val="000000"/>
                </a:solidFill>
                <a:latin typeface="Arial"/>
                <a:ea typeface="Arial"/>
                <a:cs typeface="Arial"/>
                <a:sym typeface="Arial"/>
              </a:rPr>
            </a:br>
            <a:r>
              <a:rPr lang="en-US" sz="1200" dirty="0">
                <a:solidFill>
                  <a:schemeClr val="bg2">
                    <a:lumMod val="75000"/>
                  </a:schemeClr>
                </a:solidFill>
                <a:highlight>
                  <a:srgbClr val="000000"/>
                </a:highlight>
              </a:rPr>
              <a:t>/bin/bash -c "$(curl -</a:t>
            </a:r>
            <a:r>
              <a:rPr lang="en-US" sz="1200" dirty="0" err="1">
                <a:solidFill>
                  <a:schemeClr val="bg2">
                    <a:lumMod val="75000"/>
                  </a:schemeClr>
                </a:solidFill>
                <a:highlight>
                  <a:srgbClr val="000000"/>
                </a:highlight>
              </a:rPr>
              <a:t>fsSL</a:t>
            </a:r>
            <a:r>
              <a:rPr lang="en-US" sz="1200" dirty="0">
                <a:solidFill>
                  <a:schemeClr val="bg2">
                    <a:lumMod val="75000"/>
                  </a:schemeClr>
                </a:solidFill>
                <a:highlight>
                  <a:srgbClr val="000000"/>
                </a:highlight>
              </a:rPr>
              <a:t> https://raw.githubusercontent.com/Homebrew/install/HEAD/install.sh)"</a:t>
            </a:r>
            <a:endParaRPr sz="1200" dirty="0">
              <a:solidFill>
                <a:schemeClr val="bg2">
                  <a:lumMod val="75000"/>
                </a:schemeClr>
              </a:solidFill>
              <a:highlight>
                <a:srgbClr val="000000"/>
              </a:highlight>
            </a:endParaRPr>
          </a:p>
          <a:p>
            <a:pPr>
              <a:buSzPts val="1400"/>
              <a:buAutoNum type="arabicPeriod"/>
            </a:pPr>
            <a:r>
              <a:rPr lang="en-US" sz="1400" b="0" i="0" u="none" strike="noStrike" cap="none" dirty="0">
                <a:solidFill>
                  <a:srgbClr val="000000"/>
                </a:solidFill>
                <a:latin typeface="Arial"/>
                <a:ea typeface="Arial"/>
                <a:cs typeface="Arial"/>
                <a:sym typeface="Arial"/>
              </a:rPr>
              <a:t>Install python with: </a:t>
            </a:r>
            <a:r>
              <a:rPr lang="en-US" sz="1200" dirty="0">
                <a:solidFill>
                  <a:schemeClr val="bg2">
                    <a:lumMod val="75000"/>
                  </a:schemeClr>
                </a:solidFill>
                <a:highlight>
                  <a:srgbClr val="000000"/>
                </a:highlight>
              </a:rPr>
              <a:t>brew install python</a:t>
            </a:r>
            <a:endParaRPr sz="1200" dirty="0">
              <a:solidFill>
                <a:schemeClr val="bg2">
                  <a:lumMod val="75000"/>
                </a:schemeClr>
              </a:solidFill>
              <a:highlight>
                <a:srgbClr val="000000"/>
              </a:highlight>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Type </a:t>
            </a:r>
            <a:r>
              <a:rPr lang="en-US" sz="1200" dirty="0">
                <a:solidFill>
                  <a:schemeClr val="bg2">
                    <a:lumMod val="75000"/>
                  </a:schemeClr>
                </a:solidFill>
                <a:highlight>
                  <a:srgbClr val="000000"/>
                </a:highlight>
              </a:rPr>
              <a:t>nano ~/.</a:t>
            </a:r>
            <a:r>
              <a:rPr lang="en-US" sz="1200" dirty="0" err="1">
                <a:solidFill>
                  <a:schemeClr val="bg2">
                    <a:lumMod val="75000"/>
                  </a:schemeClr>
                </a:solidFill>
                <a:highlight>
                  <a:srgbClr val="000000"/>
                </a:highlight>
              </a:rPr>
              <a:t>bash_profile</a:t>
            </a:r>
            <a:r>
              <a:rPr lang="en-US" sz="1400" b="0" i="0" u="none" strike="noStrike" cap="none" dirty="0">
                <a:solidFill>
                  <a:srgbClr val="5291F8"/>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and press Enter.</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Add the following line to the file:</a:t>
            </a:r>
            <a:br>
              <a:rPr lang="en-US" sz="1400" b="0" i="0" u="none" strike="noStrike" cap="none" dirty="0">
                <a:solidFill>
                  <a:srgbClr val="000000"/>
                </a:solidFill>
                <a:latin typeface="Arial"/>
                <a:ea typeface="Arial"/>
                <a:cs typeface="Arial"/>
                <a:sym typeface="Arial"/>
              </a:rPr>
            </a:br>
            <a:r>
              <a:rPr lang="en-US" sz="1200" dirty="0">
                <a:solidFill>
                  <a:schemeClr val="bg2">
                    <a:lumMod val="75000"/>
                  </a:schemeClr>
                </a:solidFill>
                <a:highlight>
                  <a:srgbClr val="000000"/>
                </a:highlight>
              </a:rPr>
              <a:t>export PATH="$PATH:/Library/Frameworks/</a:t>
            </a:r>
            <a:r>
              <a:rPr lang="en-US" sz="1200" dirty="0" err="1">
                <a:solidFill>
                  <a:schemeClr val="bg2">
                    <a:lumMod val="75000"/>
                  </a:schemeClr>
                </a:solidFill>
                <a:highlight>
                  <a:srgbClr val="000000"/>
                </a:highlight>
              </a:rPr>
              <a:t>Python.framework</a:t>
            </a:r>
            <a:r>
              <a:rPr lang="en-US" sz="1200" dirty="0">
                <a:solidFill>
                  <a:schemeClr val="bg2">
                    <a:lumMod val="75000"/>
                  </a:schemeClr>
                </a:solidFill>
                <a:highlight>
                  <a:srgbClr val="000000"/>
                </a:highlight>
              </a:rPr>
              <a:t>/Versions/X.Y/bin" </a:t>
            </a:r>
            <a:endParaRPr sz="1200" dirty="0">
              <a:solidFill>
                <a:schemeClr val="bg2">
                  <a:lumMod val="75000"/>
                </a:schemeClr>
              </a:solidFill>
              <a:highlight>
                <a:srgbClr val="000000"/>
              </a:highlight>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Save the file by pressing </a:t>
            </a:r>
            <a:r>
              <a:rPr lang="en-US" sz="1200" b="0" i="0" u="none" strike="noStrike" cap="none" dirty="0" err="1">
                <a:solidFill>
                  <a:srgbClr val="FF0000"/>
                </a:solidFill>
                <a:latin typeface="Arial"/>
                <a:ea typeface="Arial"/>
                <a:cs typeface="Arial"/>
                <a:sym typeface="Arial"/>
              </a:rPr>
              <a:t>Ctrl+O</a:t>
            </a:r>
            <a:r>
              <a:rPr lang="en-US" sz="1400" b="0" i="0" u="none" strike="noStrike" cap="none" dirty="0">
                <a:solidFill>
                  <a:srgbClr val="000000"/>
                </a:solidFill>
                <a:latin typeface="Arial"/>
                <a:ea typeface="Arial"/>
                <a:cs typeface="Arial"/>
                <a:sym typeface="Arial"/>
              </a:rPr>
              <a:t>, then press </a:t>
            </a:r>
            <a:r>
              <a:rPr lang="en-US" sz="1200" dirty="0">
                <a:solidFill>
                  <a:srgbClr val="FF0000"/>
                </a:solidFill>
              </a:rPr>
              <a:t>Enter</a:t>
            </a:r>
            <a:r>
              <a:rPr lang="en-US" sz="1400" b="0" i="0" u="none" strike="noStrike" cap="none" dirty="0">
                <a:solidFill>
                  <a:srgbClr val="000000"/>
                </a:solidFill>
                <a:latin typeface="Arial"/>
                <a:ea typeface="Arial"/>
                <a:cs typeface="Arial"/>
                <a:sym typeface="Arial"/>
              </a:rPr>
              <a:t>.</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Close the file by pressing </a:t>
            </a:r>
            <a:r>
              <a:rPr lang="en-US" sz="1200" b="0" i="0" u="none" strike="noStrike" cap="none" dirty="0" err="1">
                <a:solidFill>
                  <a:srgbClr val="FF0000"/>
                </a:solidFill>
                <a:latin typeface="Arial"/>
                <a:ea typeface="Arial"/>
                <a:cs typeface="Arial"/>
                <a:sym typeface="Arial"/>
              </a:rPr>
              <a:t>Ctrl+X</a:t>
            </a:r>
            <a:r>
              <a:rPr lang="en-US" sz="1400" b="0" i="0" u="none" strike="noStrike" cap="none" dirty="0">
                <a:solidFill>
                  <a:srgbClr val="000000"/>
                </a:solidFill>
                <a:latin typeface="Arial"/>
                <a:ea typeface="Arial"/>
                <a:cs typeface="Arial"/>
                <a:sym typeface="Arial"/>
              </a:rPr>
              <a:t>.</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Restart the Terminal app for the changes to take effect.</a:t>
            </a:r>
            <a:endParaRPr sz="1400" b="0" i="0" u="none" strike="noStrike" cap="none" dirty="0">
              <a:solidFill>
                <a:srgbClr val="000000"/>
              </a:solidFill>
              <a:latin typeface="Arial"/>
              <a:ea typeface="Arial"/>
              <a:cs typeface="Arial"/>
              <a:sym typeface="Arial"/>
            </a:endParaRPr>
          </a:p>
        </p:txBody>
      </p:sp>
      <p:sp>
        <p:nvSpPr>
          <p:cNvPr id="447" name="Google Shape;447;p9"/>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26" name="Picture 2" descr="upload.wikimedia.org/wikipedia/commons/thumb/c/c3/...">
            <a:extLst>
              <a:ext uri="{FF2B5EF4-FFF2-40B4-BE49-F238E27FC236}">
                <a16:creationId xmlns:a16="http://schemas.microsoft.com/office/drawing/2014/main" id="{B9932F94-2FE1-5ECF-3E8A-01BE3160C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902" y="1186295"/>
            <a:ext cx="885825" cy="885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10"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sp>
        <p:nvSpPr>
          <p:cNvPr id="453" name="Google Shape;453;p10"/>
          <p:cNvSpPr txBox="1"/>
          <p:nvPr/>
        </p:nvSpPr>
        <p:spPr>
          <a:xfrm>
            <a:off x="624392" y="381109"/>
            <a:ext cx="5967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VS Code Installation and Extension Setup</a:t>
            </a:r>
            <a:endParaRPr dirty="0"/>
          </a:p>
        </p:txBody>
      </p:sp>
      <p:sp>
        <p:nvSpPr>
          <p:cNvPr id="454" name="Google Shape;454;p10"/>
          <p:cNvSpPr/>
          <p:nvPr/>
        </p:nvSpPr>
        <p:spPr>
          <a:xfrm>
            <a:off x="527472" y="1031184"/>
            <a:ext cx="5750430" cy="132454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Windows:</a:t>
            </a:r>
            <a:endParaRPr dirty="0"/>
          </a:p>
          <a:p>
            <a:r>
              <a:rPr lang="en-US" sz="1200" dirty="0" err="1">
                <a:solidFill>
                  <a:schemeClr val="bg2">
                    <a:lumMod val="75000"/>
                  </a:schemeClr>
                </a:solidFill>
                <a:highlight>
                  <a:srgbClr val="000000"/>
                </a:highlight>
              </a:rPr>
              <a:t>winget</a:t>
            </a:r>
            <a:r>
              <a:rPr lang="en-US" sz="1200" dirty="0">
                <a:solidFill>
                  <a:schemeClr val="bg2">
                    <a:lumMod val="75000"/>
                  </a:schemeClr>
                </a:solidFill>
                <a:highlight>
                  <a:srgbClr val="000000"/>
                </a:highlight>
              </a:rPr>
              <a:t> install </a:t>
            </a:r>
            <a:r>
              <a:rPr lang="en-US" sz="1200" dirty="0" err="1">
                <a:solidFill>
                  <a:schemeClr val="bg2">
                    <a:lumMod val="75000"/>
                  </a:schemeClr>
                </a:solidFill>
                <a:highlight>
                  <a:srgbClr val="000000"/>
                </a:highlight>
              </a:rPr>
              <a:t>Microsoft.VisualStudioCode</a:t>
            </a:r>
            <a:r>
              <a:rPr lang="en-US" sz="1200" dirty="0">
                <a:solidFill>
                  <a:schemeClr val="bg2">
                    <a:lumMod val="75000"/>
                  </a:schemeClr>
                </a:solidFill>
                <a:highlight>
                  <a:srgbClr val="000000"/>
                </a:highlight>
              </a:rPr>
              <a:t> --override '/SILENT /</a:t>
            </a:r>
            <a:r>
              <a:rPr lang="en-US" sz="1200" dirty="0" err="1">
                <a:solidFill>
                  <a:schemeClr val="bg2">
                    <a:lumMod val="75000"/>
                  </a:schemeClr>
                </a:solidFill>
                <a:highlight>
                  <a:srgbClr val="000000"/>
                </a:highlight>
              </a:rPr>
              <a:t>mergetasks</a:t>
            </a:r>
            <a:r>
              <a:rPr lang="en-US" sz="1200" dirty="0">
                <a:solidFill>
                  <a:schemeClr val="bg2">
                    <a:lumMod val="75000"/>
                  </a:schemeClr>
                </a:solidFill>
                <a:highlight>
                  <a:srgbClr val="000000"/>
                </a:highlight>
              </a:rPr>
              <a:t>="!</a:t>
            </a:r>
            <a:r>
              <a:rPr lang="en-US" sz="1200" dirty="0" err="1">
                <a:solidFill>
                  <a:schemeClr val="bg2">
                    <a:lumMod val="75000"/>
                  </a:schemeClr>
                </a:solidFill>
                <a:highlight>
                  <a:srgbClr val="000000"/>
                </a:highlight>
              </a:rPr>
              <a:t>runcode,addcontextmenufiles,addcontextmenufolders</a:t>
            </a:r>
            <a:r>
              <a:rPr lang="en-US" sz="1200" dirty="0">
                <a:solidFill>
                  <a:schemeClr val="bg2">
                    <a:lumMod val="75000"/>
                  </a:schemeClr>
                </a:solidFill>
                <a:highlight>
                  <a:srgbClr val="000000"/>
                </a:highlight>
              </a:rPr>
              <a:t>"'</a:t>
            </a:r>
            <a:endParaRPr sz="1200" dirty="0">
              <a:solidFill>
                <a:schemeClr val="bg2">
                  <a:lumMod val="75000"/>
                </a:schemeClr>
              </a:solidFill>
              <a:highlight>
                <a:srgbClr val="000000"/>
              </a:highlight>
            </a:endParaRPr>
          </a:p>
          <a:p>
            <a:pPr marL="0" marR="0" lvl="0" indent="0" algn="l" rtl="0">
              <a:lnSpc>
                <a:spcPct val="100000"/>
              </a:lnSpc>
              <a:spcBef>
                <a:spcPts val="0"/>
              </a:spcBef>
              <a:spcAft>
                <a:spcPts val="0"/>
              </a:spcAft>
              <a:buNone/>
            </a:pPr>
            <a:endParaRPr sz="14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macOS:</a:t>
            </a:r>
            <a:endParaRPr dirty="0"/>
          </a:p>
          <a:p>
            <a:r>
              <a:rPr lang="en-US" sz="1200" dirty="0">
                <a:solidFill>
                  <a:schemeClr val="bg2">
                    <a:lumMod val="75000"/>
                  </a:schemeClr>
                </a:solidFill>
                <a:highlight>
                  <a:srgbClr val="000000"/>
                </a:highlight>
              </a:rPr>
              <a:t>brew install --cask visual-studio-code</a:t>
            </a:r>
            <a:endParaRPr sz="1200" dirty="0">
              <a:solidFill>
                <a:schemeClr val="bg2">
                  <a:lumMod val="75000"/>
                </a:schemeClr>
              </a:solidFill>
              <a:highlight>
                <a:srgbClr val="000000"/>
              </a:highlight>
            </a:endParaRPr>
          </a:p>
        </p:txBody>
      </p:sp>
      <p:sp>
        <p:nvSpPr>
          <p:cNvPr id="456" name="Google Shape;456;p10"/>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57" name="Google Shape;457;p10"/>
          <p:cNvGrpSpPr/>
          <p:nvPr/>
        </p:nvGrpSpPr>
        <p:grpSpPr>
          <a:xfrm>
            <a:off x="5295130" y="2355726"/>
            <a:ext cx="3848870" cy="2023092"/>
            <a:chOff x="2407107" y="2751512"/>
            <a:chExt cx="7268033" cy="4045975"/>
          </a:xfrm>
        </p:grpSpPr>
        <p:pic>
          <p:nvPicPr>
            <p:cNvPr id="458" name="Google Shape;458;p10"/>
            <p:cNvPicPr preferRelativeResize="0"/>
            <p:nvPr/>
          </p:nvPicPr>
          <p:blipFill rotWithShape="1">
            <a:blip r:embed="rId4">
              <a:alphaModFix/>
            </a:blip>
            <a:srcRect/>
            <a:stretch/>
          </p:blipFill>
          <p:spPr>
            <a:xfrm>
              <a:off x="3901961" y="2872985"/>
              <a:ext cx="4388076" cy="3924502"/>
            </a:xfrm>
            <a:prstGeom prst="rect">
              <a:avLst/>
            </a:prstGeom>
            <a:noFill/>
            <a:ln>
              <a:noFill/>
            </a:ln>
          </p:spPr>
        </p:pic>
        <p:grpSp>
          <p:nvGrpSpPr>
            <p:cNvPr id="459" name="Google Shape;459;p10"/>
            <p:cNvGrpSpPr/>
            <p:nvPr/>
          </p:nvGrpSpPr>
          <p:grpSpPr>
            <a:xfrm>
              <a:off x="2407107" y="5424055"/>
              <a:ext cx="1923209" cy="481780"/>
              <a:chOff x="2407107" y="5424055"/>
              <a:chExt cx="1923209" cy="481780"/>
            </a:xfrm>
          </p:grpSpPr>
          <p:sp>
            <p:nvSpPr>
              <p:cNvPr id="460" name="Google Shape;460;p10"/>
              <p:cNvSpPr txBox="1"/>
              <p:nvPr/>
            </p:nvSpPr>
            <p:spPr>
              <a:xfrm>
                <a:off x="2407107" y="5444274"/>
                <a:ext cx="1193101" cy="461561"/>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CLICK</a:t>
                </a:r>
                <a:endParaRPr sz="400" b="0" i="0" u="none" strike="noStrike" cap="none">
                  <a:solidFill>
                    <a:srgbClr val="000000"/>
                  </a:solidFill>
                  <a:latin typeface="Arial"/>
                  <a:ea typeface="Arial"/>
                  <a:cs typeface="Arial"/>
                  <a:sym typeface="Arial"/>
                </a:endParaRPr>
              </a:p>
            </p:txBody>
          </p:sp>
          <p:sp>
            <p:nvSpPr>
              <p:cNvPr id="461" name="Google Shape;461;p10"/>
              <p:cNvSpPr/>
              <p:nvPr/>
            </p:nvSpPr>
            <p:spPr>
              <a:xfrm rot="5400000">
                <a:off x="3879716" y="5424055"/>
                <a:ext cx="450600" cy="4506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cxnSp>
            <p:nvCxnSpPr>
              <p:cNvPr id="462" name="Google Shape;462;p10"/>
              <p:cNvCxnSpPr/>
              <p:nvPr/>
            </p:nvCxnSpPr>
            <p:spPr>
              <a:xfrm>
                <a:off x="3388857" y="5649354"/>
                <a:ext cx="422701" cy="0"/>
              </a:xfrm>
              <a:prstGeom prst="straightConnector1">
                <a:avLst/>
              </a:prstGeom>
              <a:noFill/>
              <a:ln w="38100" cap="flat" cmpd="sng">
                <a:solidFill>
                  <a:srgbClr val="ED7D31"/>
                </a:solidFill>
                <a:prstDash val="solid"/>
                <a:miter lim="800000"/>
                <a:headEnd type="none" w="sm" len="sm"/>
                <a:tailEnd type="triangle" w="med" len="med"/>
              </a:ln>
            </p:spPr>
          </p:cxnSp>
        </p:grpSp>
        <p:grpSp>
          <p:nvGrpSpPr>
            <p:cNvPr id="463" name="Google Shape;463;p10"/>
            <p:cNvGrpSpPr/>
            <p:nvPr/>
          </p:nvGrpSpPr>
          <p:grpSpPr>
            <a:xfrm>
              <a:off x="4493415" y="2751512"/>
              <a:ext cx="2799287" cy="1175497"/>
              <a:chOff x="4472633" y="2751512"/>
              <a:chExt cx="2799287" cy="1175497"/>
            </a:xfrm>
          </p:grpSpPr>
          <p:sp>
            <p:nvSpPr>
              <p:cNvPr id="464" name="Google Shape;464;p10"/>
              <p:cNvSpPr/>
              <p:nvPr/>
            </p:nvSpPr>
            <p:spPr>
              <a:xfrm rot="5400000">
                <a:off x="4472633" y="3357009"/>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sp>
            <p:nvSpPr>
              <p:cNvPr id="465" name="Google Shape;465;p10"/>
              <p:cNvSpPr txBox="1"/>
              <p:nvPr/>
            </p:nvSpPr>
            <p:spPr>
              <a:xfrm>
                <a:off x="5931830" y="2751512"/>
                <a:ext cx="134009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SEARCH</a:t>
                </a:r>
                <a:endParaRPr sz="400" b="0" i="0" u="none" strike="noStrike" cap="none">
                  <a:solidFill>
                    <a:srgbClr val="000000"/>
                  </a:solidFill>
                  <a:latin typeface="Arial"/>
                  <a:ea typeface="Arial"/>
                  <a:cs typeface="Arial"/>
                  <a:sym typeface="Arial"/>
                </a:endParaRPr>
              </a:p>
            </p:txBody>
          </p:sp>
          <p:cxnSp>
            <p:nvCxnSpPr>
              <p:cNvPr id="466" name="Google Shape;466;p10"/>
              <p:cNvCxnSpPr/>
              <p:nvPr/>
            </p:nvCxnSpPr>
            <p:spPr>
              <a:xfrm flipH="1">
                <a:off x="5116309" y="3276167"/>
                <a:ext cx="702600" cy="305700"/>
              </a:xfrm>
              <a:prstGeom prst="straightConnector1">
                <a:avLst/>
              </a:prstGeom>
              <a:noFill/>
              <a:ln w="38100" cap="flat" cmpd="sng">
                <a:solidFill>
                  <a:srgbClr val="ED7D31"/>
                </a:solidFill>
                <a:prstDash val="solid"/>
                <a:miter lim="800000"/>
                <a:headEnd type="none" w="sm" len="sm"/>
                <a:tailEnd type="triangle" w="med" len="med"/>
              </a:ln>
            </p:spPr>
          </p:cxnSp>
        </p:grpSp>
        <p:pic>
          <p:nvPicPr>
            <p:cNvPr id="467" name="Google Shape;467;p10"/>
            <p:cNvPicPr preferRelativeResize="0"/>
            <p:nvPr/>
          </p:nvPicPr>
          <p:blipFill rotWithShape="1">
            <a:blip r:embed="rId5">
              <a:alphaModFix/>
            </a:blip>
            <a:srcRect/>
            <a:stretch/>
          </p:blipFill>
          <p:spPr>
            <a:xfrm>
              <a:off x="6974682" y="4248249"/>
              <a:ext cx="552478" cy="158758"/>
            </a:xfrm>
            <a:prstGeom prst="rect">
              <a:avLst/>
            </a:prstGeom>
            <a:noFill/>
            <a:ln>
              <a:noFill/>
            </a:ln>
          </p:spPr>
        </p:pic>
        <p:grpSp>
          <p:nvGrpSpPr>
            <p:cNvPr id="468" name="Google Shape;468;p10"/>
            <p:cNvGrpSpPr/>
            <p:nvPr/>
          </p:nvGrpSpPr>
          <p:grpSpPr>
            <a:xfrm>
              <a:off x="6937037" y="3811876"/>
              <a:ext cx="2738103" cy="800781"/>
              <a:chOff x="6937037" y="3811876"/>
              <a:chExt cx="2738103" cy="800781"/>
            </a:xfrm>
          </p:grpSpPr>
          <p:sp>
            <p:nvSpPr>
              <p:cNvPr id="469" name="Google Shape;469;p10"/>
              <p:cNvSpPr txBox="1"/>
              <p:nvPr/>
            </p:nvSpPr>
            <p:spPr>
              <a:xfrm>
                <a:off x="8087840" y="3811876"/>
                <a:ext cx="158730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INSTALL</a:t>
                </a:r>
                <a:endParaRPr sz="400" b="0" i="0" u="none" strike="noStrike" cap="none">
                  <a:solidFill>
                    <a:srgbClr val="000000"/>
                  </a:solidFill>
                  <a:latin typeface="Arial"/>
                  <a:ea typeface="Arial"/>
                  <a:cs typeface="Arial"/>
                  <a:sym typeface="Arial"/>
                </a:endParaRPr>
              </a:p>
            </p:txBody>
          </p:sp>
          <p:cxnSp>
            <p:nvCxnSpPr>
              <p:cNvPr id="470" name="Google Shape;470;p10"/>
              <p:cNvCxnSpPr/>
              <p:nvPr/>
            </p:nvCxnSpPr>
            <p:spPr>
              <a:xfrm flipH="1">
                <a:off x="7627683" y="4021962"/>
                <a:ext cx="702600" cy="305700"/>
              </a:xfrm>
              <a:prstGeom prst="straightConnector1">
                <a:avLst/>
              </a:prstGeom>
              <a:noFill/>
              <a:ln w="38100" cap="flat" cmpd="sng">
                <a:solidFill>
                  <a:srgbClr val="ED7D31"/>
                </a:solidFill>
                <a:prstDash val="solid"/>
                <a:miter lim="800000"/>
                <a:headEnd type="none" w="sm" len="sm"/>
                <a:tailEnd type="triangle" w="med" len="med"/>
              </a:ln>
            </p:spPr>
          </p:cxnSp>
          <p:sp>
            <p:nvSpPr>
              <p:cNvPr id="471" name="Google Shape;471;p10"/>
              <p:cNvSpPr/>
              <p:nvPr/>
            </p:nvSpPr>
            <p:spPr>
              <a:xfrm rot="5400000">
                <a:off x="6937037" y="4042657"/>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grpSp>
      </p:grpSp>
      <p:grpSp>
        <p:nvGrpSpPr>
          <p:cNvPr id="472" name="Google Shape;472;p10"/>
          <p:cNvGrpSpPr/>
          <p:nvPr/>
        </p:nvGrpSpPr>
        <p:grpSpPr>
          <a:xfrm>
            <a:off x="6611903" y="107245"/>
            <a:ext cx="2290966" cy="847200"/>
            <a:chOff x="2281034" y="724796"/>
            <a:chExt cx="2290966" cy="847200"/>
          </a:xfrm>
        </p:grpSpPr>
        <p:sp>
          <p:nvSpPr>
            <p:cNvPr id="473" name="Google Shape;473;p1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4" name="Google Shape;474;p10" descr="A close up of a sign&#10;&#10;Description automatically generated"/>
            <p:cNvPicPr preferRelativeResize="0"/>
            <p:nvPr/>
          </p:nvPicPr>
          <p:blipFill rotWithShape="1">
            <a:blip r:embed="rId6">
              <a:alphaModFix/>
            </a:blip>
            <a:srcRect/>
            <a:stretch/>
          </p:blipFill>
          <p:spPr>
            <a:xfrm>
              <a:off x="2445405" y="801750"/>
              <a:ext cx="1176313" cy="691530"/>
            </a:xfrm>
            <a:prstGeom prst="rect">
              <a:avLst/>
            </a:prstGeom>
            <a:noFill/>
            <a:ln>
              <a:noFill/>
            </a:ln>
          </p:spPr>
        </p:pic>
        <p:pic>
          <p:nvPicPr>
            <p:cNvPr id="475" name="Google Shape;475;p10" descr="A close up of a sign&#10;&#10;Description automatically generated"/>
            <p:cNvPicPr preferRelativeResize="0"/>
            <p:nvPr/>
          </p:nvPicPr>
          <p:blipFill rotWithShape="1">
            <a:blip r:embed="rId7">
              <a:alphaModFix/>
            </a:blip>
            <a:srcRect/>
            <a:stretch/>
          </p:blipFill>
          <p:spPr>
            <a:xfrm>
              <a:off x="3738719" y="826215"/>
              <a:ext cx="648889" cy="691530"/>
            </a:xfrm>
            <a:prstGeom prst="rect">
              <a:avLst/>
            </a:prstGeom>
            <a:noFill/>
            <a:ln>
              <a:noFill/>
            </a:ln>
          </p:spPr>
        </p:pic>
      </p:grpSp>
      <p:sp>
        <p:nvSpPr>
          <p:cNvPr id="476" name="Google Shape;476;p10"/>
          <p:cNvSpPr/>
          <p:nvPr/>
        </p:nvSpPr>
        <p:spPr>
          <a:xfrm>
            <a:off x="552298" y="2407189"/>
            <a:ext cx="5476328" cy="203218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After Installation:</a:t>
            </a: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Click on the building blocks icon and search "Python" in the search bar and install the first extension that comes up. This gives us features like below and more. Feel free to add any other extension which you may find useful.</a:t>
            </a:r>
          </a:p>
          <a:p>
            <a:pPr marL="0" marR="0" lvl="0" indent="0" algn="l" rtl="0">
              <a:lnSpc>
                <a:spcPct val="100000"/>
              </a:lnSpc>
              <a:spcBef>
                <a:spcPts val="0"/>
              </a:spcBef>
              <a:spcAft>
                <a:spcPts val="0"/>
              </a:spcAft>
              <a:buNone/>
            </a:pPr>
            <a:endParaRPr sz="4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IntelliSense (</a:t>
            </a:r>
            <a:r>
              <a:rPr lang="en-US" sz="1200" b="0" i="0" u="none" strike="noStrike" cap="none" dirty="0" err="1">
                <a:solidFill>
                  <a:srgbClr val="000000"/>
                </a:solidFill>
                <a:latin typeface="Arial"/>
                <a:ea typeface="Arial"/>
                <a:cs typeface="Arial"/>
                <a:sym typeface="Arial"/>
              </a:rPr>
              <a:t>Pylance</a:t>
            </a:r>
            <a:r>
              <a:rPr lang="en-US" sz="1200" b="0" i="0" u="none" strike="noStrike" cap="none" dirty="0">
                <a:solidFill>
                  <a:srgbClr val="000000"/>
                </a:solidFill>
                <a:latin typeface="Arial"/>
                <a:ea typeface="Arial"/>
                <a:cs typeface="Arial"/>
                <a:sym typeface="Arial"/>
              </a:rPr>
              <a:t>)</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Linting</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Debugging</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Code formatting</a:t>
            </a:r>
            <a:endParaRPr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B4F5E483-8D08-8EE5-9603-142CC9D1D34A}"/>
            </a:ext>
          </a:extLst>
        </p:cNvPr>
        <p:cNvGrpSpPr/>
        <p:nvPr/>
      </p:nvGrpSpPr>
      <p:grpSpPr>
        <a:xfrm>
          <a:off x="0" y="0"/>
          <a:ext cx="0" cy="0"/>
          <a:chOff x="0" y="0"/>
          <a:chExt cx="0" cy="0"/>
        </a:xfrm>
      </p:grpSpPr>
      <p:pic>
        <p:nvPicPr>
          <p:cNvPr id="439" name="Google Shape;439;p9" descr="A white rectangular object with black border&#10;&#10;Description automatically generated">
            <a:extLst>
              <a:ext uri="{FF2B5EF4-FFF2-40B4-BE49-F238E27FC236}">
                <a16:creationId xmlns:a16="http://schemas.microsoft.com/office/drawing/2014/main" id="{B5C3D648-3DF4-1D59-0F8D-10397DB11941}"/>
              </a:ext>
            </a:extLst>
          </p:cNvPr>
          <p:cNvPicPr preferRelativeResize="0"/>
          <p:nvPr/>
        </p:nvPicPr>
        <p:blipFill rotWithShape="1">
          <a:blip r:embed="rId3">
            <a:alphaModFix/>
          </a:blip>
          <a:srcRect l="7127" t="9965" r="6693" b="9963"/>
          <a:stretch/>
        </p:blipFill>
        <p:spPr>
          <a:xfrm>
            <a:off x="338116" y="244297"/>
            <a:ext cx="8278477" cy="4326675"/>
          </a:xfrm>
          <a:prstGeom prst="rect">
            <a:avLst/>
          </a:prstGeom>
          <a:noFill/>
          <a:ln>
            <a:noFill/>
          </a:ln>
        </p:spPr>
      </p:pic>
      <p:grpSp>
        <p:nvGrpSpPr>
          <p:cNvPr id="440" name="Google Shape;440;p9">
            <a:extLst>
              <a:ext uri="{FF2B5EF4-FFF2-40B4-BE49-F238E27FC236}">
                <a16:creationId xmlns:a16="http://schemas.microsoft.com/office/drawing/2014/main" id="{F152D1C4-7C82-C868-A4E1-4EE89776F8EF}"/>
              </a:ext>
            </a:extLst>
          </p:cNvPr>
          <p:cNvGrpSpPr/>
          <p:nvPr/>
        </p:nvGrpSpPr>
        <p:grpSpPr>
          <a:xfrm>
            <a:off x="6714243" y="4138736"/>
            <a:ext cx="2290966" cy="847200"/>
            <a:chOff x="2281034" y="724796"/>
            <a:chExt cx="2290966" cy="847200"/>
          </a:xfrm>
        </p:grpSpPr>
        <p:sp>
          <p:nvSpPr>
            <p:cNvPr id="441" name="Google Shape;441;p9">
              <a:extLst>
                <a:ext uri="{FF2B5EF4-FFF2-40B4-BE49-F238E27FC236}">
                  <a16:creationId xmlns:a16="http://schemas.microsoft.com/office/drawing/2014/main" id="{0D63891E-B543-716A-0DC1-F2AE285131E4}"/>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9" descr="A close up of a sign&#10;&#10;Description automatically generated">
              <a:extLst>
                <a:ext uri="{FF2B5EF4-FFF2-40B4-BE49-F238E27FC236}">
                  <a16:creationId xmlns:a16="http://schemas.microsoft.com/office/drawing/2014/main" id="{A4E953C1-6BA7-4F76-3003-F1E8469CBEF8}"/>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43" name="Google Shape;443;p9" descr="A close up of a sign&#10;&#10;Description automatically generated">
              <a:extLst>
                <a:ext uri="{FF2B5EF4-FFF2-40B4-BE49-F238E27FC236}">
                  <a16:creationId xmlns:a16="http://schemas.microsoft.com/office/drawing/2014/main" id="{4B158FAC-93F4-E0FB-5A11-60E86F092015}"/>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44" name="Google Shape;444;p9">
            <a:extLst>
              <a:ext uri="{FF2B5EF4-FFF2-40B4-BE49-F238E27FC236}">
                <a16:creationId xmlns:a16="http://schemas.microsoft.com/office/drawing/2014/main" id="{5FFBD22B-E32C-3663-0CCF-0026F4FB2BE4}"/>
              </a:ext>
            </a:extLst>
          </p:cNvPr>
          <p:cNvSpPr txBox="1"/>
          <p:nvPr/>
        </p:nvSpPr>
        <p:spPr>
          <a:xfrm>
            <a:off x="624391" y="381109"/>
            <a:ext cx="608985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Course material download : GitHub Resource</a:t>
            </a:r>
            <a:endParaRPr dirty="0"/>
          </a:p>
        </p:txBody>
      </p:sp>
      <p:sp>
        <p:nvSpPr>
          <p:cNvPr id="445" name="Google Shape;445;p9">
            <a:extLst>
              <a:ext uri="{FF2B5EF4-FFF2-40B4-BE49-F238E27FC236}">
                <a16:creationId xmlns:a16="http://schemas.microsoft.com/office/drawing/2014/main" id="{1D068FB6-6A7C-217D-0A29-5C17874C5AC2}"/>
              </a:ext>
            </a:extLst>
          </p:cNvPr>
          <p:cNvSpPr/>
          <p:nvPr/>
        </p:nvSpPr>
        <p:spPr>
          <a:xfrm>
            <a:off x="721436" y="1093528"/>
            <a:ext cx="4439383" cy="1885199"/>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Windows:</a:t>
            </a:r>
            <a:endParaRPr dirty="0"/>
          </a:p>
          <a:p>
            <a:pPr marL="0" marR="0" lvl="0" indent="0" algn="l" rtl="0">
              <a:lnSpc>
                <a:spcPct val="100000"/>
              </a:lnSpc>
              <a:spcBef>
                <a:spcPts val="0"/>
              </a:spcBef>
              <a:spcAft>
                <a:spcPts val="0"/>
              </a:spcAft>
              <a:buNone/>
            </a:pPr>
            <a:r>
              <a:rPr lang="en-US" sz="1200" dirty="0">
                <a:solidFill>
                  <a:schemeClr val="bg2">
                    <a:lumMod val="75000"/>
                  </a:schemeClr>
                </a:solidFill>
                <a:highlight>
                  <a:srgbClr val="000000"/>
                </a:highlight>
              </a:rPr>
              <a:t>cd %</a:t>
            </a:r>
            <a:r>
              <a:rPr lang="en-US" sz="1200" dirty="0" err="1">
                <a:solidFill>
                  <a:schemeClr val="bg2">
                    <a:lumMod val="75000"/>
                  </a:schemeClr>
                </a:solidFill>
                <a:highlight>
                  <a:srgbClr val="000000"/>
                </a:highlight>
              </a:rPr>
              <a:t>homepath</a:t>
            </a:r>
            <a:r>
              <a:rPr lang="en-US" sz="1200" dirty="0">
                <a:solidFill>
                  <a:schemeClr val="bg2">
                    <a:lumMod val="75000"/>
                  </a:schemeClr>
                </a:solidFill>
                <a:highlight>
                  <a:srgbClr val="000000"/>
                </a:highlight>
              </a:rPr>
              <a:t>%/Downloads</a:t>
            </a:r>
            <a:endParaRPr lang="en-US" sz="1200" b="0" i="0" u="none" strike="noStrike" cap="none" dirty="0">
              <a:solidFill>
                <a:schemeClr val="bg2">
                  <a:lumMod val="75000"/>
                </a:schemeClr>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err="1">
                <a:solidFill>
                  <a:schemeClr val="bg2">
                    <a:lumMod val="75000"/>
                  </a:schemeClr>
                </a:solidFill>
                <a:highlight>
                  <a:srgbClr val="000000"/>
                </a:highlight>
                <a:latin typeface="Arial"/>
                <a:ea typeface="Arial"/>
                <a:cs typeface="Arial"/>
                <a:sym typeface="Arial"/>
              </a:rPr>
              <a:t>winget</a:t>
            </a:r>
            <a:r>
              <a:rPr lang="en-US" sz="1200" b="0" i="0" u="none" strike="noStrike" cap="none" dirty="0">
                <a:solidFill>
                  <a:schemeClr val="bg2">
                    <a:lumMod val="75000"/>
                  </a:schemeClr>
                </a:solidFill>
                <a:highlight>
                  <a:srgbClr val="000000"/>
                </a:highlight>
                <a:latin typeface="Arial"/>
                <a:ea typeface="Arial"/>
                <a:cs typeface="Arial"/>
                <a:sym typeface="Arial"/>
              </a:rPr>
              <a:t> install --id </a:t>
            </a:r>
            <a:r>
              <a:rPr lang="en-US" sz="1200" b="0" i="0" u="none" strike="noStrike" cap="none" dirty="0" err="1">
                <a:solidFill>
                  <a:schemeClr val="bg2">
                    <a:lumMod val="75000"/>
                  </a:schemeClr>
                </a:solidFill>
                <a:highlight>
                  <a:srgbClr val="000000"/>
                </a:highlight>
                <a:latin typeface="Arial"/>
                <a:ea typeface="Arial"/>
                <a:cs typeface="Arial"/>
                <a:sym typeface="Arial"/>
              </a:rPr>
              <a:t>Git.Git</a:t>
            </a:r>
            <a:r>
              <a:rPr lang="en-US" sz="1200" b="0" i="0" u="none" strike="noStrike" cap="none" dirty="0">
                <a:solidFill>
                  <a:schemeClr val="bg2">
                    <a:lumMod val="75000"/>
                  </a:schemeClr>
                </a:solidFill>
                <a:highlight>
                  <a:srgbClr val="000000"/>
                </a:highlight>
                <a:latin typeface="Arial"/>
                <a:ea typeface="Arial"/>
                <a:cs typeface="Arial"/>
                <a:sym typeface="Arial"/>
              </a:rPr>
              <a:t> -e --source </a:t>
            </a:r>
            <a:r>
              <a:rPr lang="en-US" sz="1200" b="0" i="0" u="none" strike="noStrike" cap="none" dirty="0" err="1">
                <a:solidFill>
                  <a:schemeClr val="bg2">
                    <a:lumMod val="75000"/>
                  </a:schemeClr>
                </a:solidFill>
                <a:highlight>
                  <a:srgbClr val="000000"/>
                </a:highlight>
                <a:latin typeface="Arial"/>
                <a:ea typeface="Arial"/>
                <a:cs typeface="Arial"/>
                <a:sym typeface="Arial"/>
              </a:rPr>
              <a:t>winget</a:t>
            </a:r>
            <a:endParaRPr lang="en-US" sz="1200" b="0" i="0" u="none" strike="noStrike" cap="none" dirty="0">
              <a:solidFill>
                <a:schemeClr val="bg2">
                  <a:lumMod val="75000"/>
                </a:schemeClr>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macOS:</a:t>
            </a:r>
            <a:br>
              <a:rPr lang="en-US" sz="1400" b="0" i="0" u="none" strike="noStrike" cap="none" dirty="0">
                <a:solidFill>
                  <a:srgbClr val="000000"/>
                </a:solidFill>
                <a:latin typeface="Arial"/>
                <a:ea typeface="Arial"/>
                <a:cs typeface="Arial"/>
                <a:sym typeface="Arial"/>
              </a:rPr>
            </a:br>
            <a:r>
              <a:rPr lang="en-US" sz="1200" dirty="0">
                <a:solidFill>
                  <a:schemeClr val="bg2">
                    <a:lumMod val="75000"/>
                  </a:schemeClr>
                </a:solidFill>
                <a:highlight>
                  <a:srgbClr val="000000"/>
                </a:highlight>
              </a:rPr>
              <a:t>cd ~/Downloads</a:t>
            </a:r>
            <a:endParaRPr sz="1200" dirty="0">
              <a:solidFill>
                <a:schemeClr val="bg2">
                  <a:lumMod val="75000"/>
                </a:schemeClr>
              </a:solidFill>
              <a:highlight>
                <a:srgbClr val="000000"/>
              </a:highlight>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b="0" i="0" u="none" strike="noStrike" cap="none" dirty="0">
                <a:solidFill>
                  <a:srgbClr val="000000"/>
                </a:solidFill>
                <a:latin typeface="Arial"/>
                <a:ea typeface="Arial"/>
                <a:cs typeface="Arial"/>
                <a:sym typeface="Arial"/>
              </a:rPr>
              <a:t>Install Git with: </a:t>
            </a:r>
            <a:r>
              <a:rPr lang="en-US" sz="1200" dirty="0">
                <a:solidFill>
                  <a:schemeClr val="bg2">
                    <a:lumMod val="75000"/>
                  </a:schemeClr>
                </a:solidFill>
                <a:highlight>
                  <a:srgbClr val="000000"/>
                </a:highlight>
              </a:rPr>
              <a:t>brew install git</a:t>
            </a:r>
            <a:endParaRPr sz="1200" dirty="0">
              <a:solidFill>
                <a:schemeClr val="bg2">
                  <a:lumMod val="75000"/>
                </a:schemeClr>
              </a:solidFill>
              <a:highlight>
                <a:srgbClr val="000000"/>
              </a:highlight>
            </a:endParaRPr>
          </a:p>
          <a:p>
            <a:pPr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Arial"/>
                <a:ea typeface="Arial"/>
                <a:cs typeface="Arial"/>
                <a:sym typeface="Arial"/>
              </a:rPr>
              <a:t>	or</a:t>
            </a: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Install Xcode from AppStore (include Basic Git)</a:t>
            </a:r>
            <a:endParaRPr sz="1400" b="0" i="0" u="none" strike="noStrike" cap="none" dirty="0">
              <a:solidFill>
                <a:srgbClr val="000000"/>
              </a:solidFill>
              <a:latin typeface="Arial"/>
              <a:ea typeface="Arial"/>
              <a:cs typeface="Arial"/>
              <a:sym typeface="Arial"/>
            </a:endParaRPr>
          </a:p>
        </p:txBody>
      </p:sp>
      <p:sp>
        <p:nvSpPr>
          <p:cNvPr id="447" name="Google Shape;447;p9">
            <a:extLst>
              <a:ext uri="{FF2B5EF4-FFF2-40B4-BE49-F238E27FC236}">
                <a16:creationId xmlns:a16="http://schemas.microsoft.com/office/drawing/2014/main" id="{39E66941-411B-C4B5-AFFD-8AFAB97985CD}"/>
              </a:ext>
            </a:extLst>
          </p:cNvPr>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Google Shape;445;p9">
            <a:extLst>
              <a:ext uri="{FF2B5EF4-FFF2-40B4-BE49-F238E27FC236}">
                <a16:creationId xmlns:a16="http://schemas.microsoft.com/office/drawing/2014/main" id="{C7809FA5-7795-399E-4F8E-92E5E163AEF3}"/>
              </a:ext>
            </a:extLst>
          </p:cNvPr>
          <p:cNvSpPr/>
          <p:nvPr/>
        </p:nvSpPr>
        <p:spPr>
          <a:xfrm>
            <a:off x="781400" y="3038642"/>
            <a:ext cx="3469334" cy="1201513"/>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After Installation:</a:t>
            </a:r>
          </a:p>
          <a:p>
            <a:pPr marL="0" marR="0" lvl="0" indent="0" algn="l" rtl="0">
              <a:lnSpc>
                <a:spcPct val="100000"/>
              </a:lnSpc>
              <a:spcBef>
                <a:spcPts val="0"/>
              </a:spcBef>
              <a:spcAft>
                <a:spcPts val="0"/>
              </a:spcAft>
              <a:buNone/>
            </a:pPr>
            <a:endParaRPr sz="300" dirty="0"/>
          </a:p>
          <a:p>
            <a:pPr marL="0" marR="0" lvl="0" indent="0" algn="l" rtl="0">
              <a:lnSpc>
                <a:spcPct val="100000"/>
              </a:lnSpc>
              <a:spcBef>
                <a:spcPts val="0"/>
              </a:spcBef>
              <a:spcAft>
                <a:spcPts val="0"/>
              </a:spcAft>
              <a:buNone/>
            </a:pPr>
            <a:r>
              <a:rPr lang="en-US" sz="1200" b="0" i="0" u="none" strike="noStrike" cap="none" dirty="0">
                <a:solidFill>
                  <a:schemeClr val="bg2">
                    <a:lumMod val="75000"/>
                  </a:schemeClr>
                </a:solidFill>
                <a:highlight>
                  <a:srgbClr val="000000"/>
                </a:highlight>
                <a:latin typeface="Arial"/>
                <a:ea typeface="Arial"/>
                <a:cs typeface="Arial"/>
                <a:sym typeface="Arial"/>
              </a:rPr>
              <a:t>git clone &lt;</a:t>
            </a:r>
            <a:r>
              <a:rPr lang="en-US" sz="1200" b="0" i="0" u="none" strike="noStrike" cap="none" dirty="0" err="1">
                <a:solidFill>
                  <a:schemeClr val="bg2">
                    <a:lumMod val="75000"/>
                  </a:schemeClr>
                </a:solidFill>
                <a:highlight>
                  <a:srgbClr val="000000"/>
                </a:highlight>
                <a:latin typeface="Arial"/>
                <a:ea typeface="Arial"/>
                <a:cs typeface="Arial"/>
                <a:sym typeface="Arial"/>
              </a:rPr>
              <a:t>url</a:t>
            </a:r>
            <a:r>
              <a:rPr lang="en-US" sz="1200" b="0" i="0" u="none" strike="noStrike" cap="none" dirty="0">
                <a:solidFill>
                  <a:schemeClr val="bg2">
                    <a:lumMod val="75000"/>
                  </a:schemeClr>
                </a:solidFill>
                <a:highlight>
                  <a:srgbClr val="000000"/>
                </a:highlight>
                <a:latin typeface="Arial"/>
                <a:ea typeface="Arial"/>
                <a:cs typeface="Arial"/>
                <a:sym typeface="Arial"/>
              </a:rPr>
              <a:t>&gt;</a:t>
            </a:r>
          </a:p>
          <a:p>
            <a:pPr marL="0" marR="0" lvl="0" indent="0" algn="l" rtl="0">
              <a:lnSpc>
                <a:spcPct val="100000"/>
              </a:lnSpc>
              <a:spcBef>
                <a:spcPts val="0"/>
              </a:spcBef>
              <a:spcAft>
                <a:spcPts val="0"/>
              </a:spcAft>
              <a:buNone/>
            </a:pPr>
            <a:endParaRPr sz="6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this week:</a:t>
            </a:r>
            <a:endParaRPr lang="en-US" sz="1200" b="0" i="0" u="none" strike="noStrike" cap="none" dirty="0">
              <a:solidFill>
                <a:srgbClr val="000000"/>
              </a:solidFill>
              <a:latin typeface="Arial"/>
              <a:ea typeface="Arial"/>
              <a:cs typeface="Arial"/>
              <a:sym typeface="Arial"/>
            </a:endParaRPr>
          </a:p>
          <a:p>
            <a:r>
              <a:rPr lang="en-US" sz="1200" b="0" i="0" u="none" strike="noStrike" cap="none" dirty="0">
                <a:solidFill>
                  <a:schemeClr val="bg2">
                    <a:lumMod val="75000"/>
                  </a:schemeClr>
                </a:solidFill>
                <a:highlight>
                  <a:srgbClr val="000000"/>
                </a:highlight>
                <a:latin typeface="Arial"/>
                <a:ea typeface="Arial"/>
                <a:cs typeface="Arial"/>
                <a:sym typeface="Arial"/>
              </a:rPr>
              <a:t>git clone https://github.com/ccsheff24/week1</a:t>
            </a:r>
          </a:p>
        </p:txBody>
      </p:sp>
      <p:pic>
        <p:nvPicPr>
          <p:cNvPr id="2050" name="Picture 2" descr="Git">
            <a:extLst>
              <a:ext uri="{FF2B5EF4-FFF2-40B4-BE49-F238E27FC236}">
                <a16:creationId xmlns:a16="http://schemas.microsoft.com/office/drawing/2014/main" id="{E3897D2D-5FF6-F9E0-F7F1-25B0AD9F87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1060" y="1522087"/>
            <a:ext cx="1229226" cy="5140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 symbol, meaning, history, PNG, brand">
            <a:extLst>
              <a:ext uri="{FF2B5EF4-FFF2-40B4-BE49-F238E27FC236}">
                <a16:creationId xmlns:a16="http://schemas.microsoft.com/office/drawing/2014/main" id="{03C92EF0-97B5-1FC3-2C87-624635F57C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162" y="2691487"/>
            <a:ext cx="1936159" cy="108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1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a:extLst>
            <a:ext uri="{FF2B5EF4-FFF2-40B4-BE49-F238E27FC236}">
              <a16:creationId xmlns:a16="http://schemas.microsoft.com/office/drawing/2014/main" id="{A92D8688-CAF6-42B7-F466-E87ABE3B939A}"/>
            </a:ext>
          </a:extLst>
        </p:cNvPr>
        <p:cNvGrpSpPr/>
        <p:nvPr/>
      </p:nvGrpSpPr>
      <p:grpSpPr>
        <a:xfrm>
          <a:off x="0" y="0"/>
          <a:ext cx="0" cy="0"/>
          <a:chOff x="0" y="0"/>
          <a:chExt cx="0" cy="0"/>
        </a:xfrm>
      </p:grpSpPr>
      <p:pic>
        <p:nvPicPr>
          <p:cNvPr id="439" name="Google Shape;439;p9" descr="A white rectangular object with black border&#10;&#10;Description automatically generated">
            <a:extLst>
              <a:ext uri="{FF2B5EF4-FFF2-40B4-BE49-F238E27FC236}">
                <a16:creationId xmlns:a16="http://schemas.microsoft.com/office/drawing/2014/main" id="{461D0467-58B1-1640-91A1-CC2CD24D6A5E}"/>
              </a:ext>
            </a:extLst>
          </p:cNvPr>
          <p:cNvPicPr preferRelativeResize="0"/>
          <p:nvPr/>
        </p:nvPicPr>
        <p:blipFill rotWithShape="1">
          <a:blip r:embed="rId3">
            <a:alphaModFix/>
          </a:blip>
          <a:srcRect l="7127" t="9965" r="6693" b="9963"/>
          <a:stretch/>
        </p:blipFill>
        <p:spPr>
          <a:xfrm>
            <a:off x="338116" y="244297"/>
            <a:ext cx="8278477" cy="4326675"/>
          </a:xfrm>
          <a:prstGeom prst="rect">
            <a:avLst/>
          </a:prstGeom>
          <a:noFill/>
          <a:ln>
            <a:noFill/>
          </a:ln>
        </p:spPr>
      </p:pic>
      <p:grpSp>
        <p:nvGrpSpPr>
          <p:cNvPr id="440" name="Google Shape;440;p9">
            <a:extLst>
              <a:ext uri="{FF2B5EF4-FFF2-40B4-BE49-F238E27FC236}">
                <a16:creationId xmlns:a16="http://schemas.microsoft.com/office/drawing/2014/main" id="{627DFB93-0FD5-921B-954E-4B5E0E2BCB42}"/>
              </a:ext>
            </a:extLst>
          </p:cNvPr>
          <p:cNvGrpSpPr/>
          <p:nvPr/>
        </p:nvGrpSpPr>
        <p:grpSpPr>
          <a:xfrm>
            <a:off x="6714243" y="4138736"/>
            <a:ext cx="2290966" cy="847200"/>
            <a:chOff x="2281034" y="724796"/>
            <a:chExt cx="2290966" cy="847200"/>
          </a:xfrm>
        </p:grpSpPr>
        <p:sp>
          <p:nvSpPr>
            <p:cNvPr id="441" name="Google Shape;441;p9">
              <a:extLst>
                <a:ext uri="{FF2B5EF4-FFF2-40B4-BE49-F238E27FC236}">
                  <a16:creationId xmlns:a16="http://schemas.microsoft.com/office/drawing/2014/main" id="{3F1C810E-374F-7B55-83A5-E9A71273796A}"/>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9" descr="A close up of a sign&#10;&#10;Description automatically generated">
              <a:extLst>
                <a:ext uri="{FF2B5EF4-FFF2-40B4-BE49-F238E27FC236}">
                  <a16:creationId xmlns:a16="http://schemas.microsoft.com/office/drawing/2014/main" id="{DD642D24-0C31-8C80-68EE-988B6F56FFFA}"/>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43" name="Google Shape;443;p9" descr="A close up of a sign&#10;&#10;Description automatically generated">
              <a:extLst>
                <a:ext uri="{FF2B5EF4-FFF2-40B4-BE49-F238E27FC236}">
                  <a16:creationId xmlns:a16="http://schemas.microsoft.com/office/drawing/2014/main" id="{98FB9542-24E8-270E-B5A8-9AD9FB79F1B4}"/>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44" name="Google Shape;444;p9">
            <a:extLst>
              <a:ext uri="{FF2B5EF4-FFF2-40B4-BE49-F238E27FC236}">
                <a16:creationId xmlns:a16="http://schemas.microsoft.com/office/drawing/2014/main" id="{28496231-9F11-AAE4-82BB-C3EA6197BBD7}"/>
              </a:ext>
            </a:extLst>
          </p:cNvPr>
          <p:cNvSpPr txBox="1"/>
          <p:nvPr/>
        </p:nvSpPr>
        <p:spPr>
          <a:xfrm>
            <a:off x="624391" y="381109"/>
            <a:ext cx="608985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dirty="0">
                <a:solidFill>
                  <a:schemeClr val="dk1"/>
                </a:solidFill>
                <a:latin typeface="Poppins Medium"/>
                <a:cs typeface="Poppins Medium"/>
                <a:sym typeface="Poppins Medium"/>
              </a:rPr>
              <a:t>Generative AI</a:t>
            </a:r>
            <a:endParaRPr dirty="0"/>
          </a:p>
        </p:txBody>
      </p:sp>
      <p:sp>
        <p:nvSpPr>
          <p:cNvPr id="445" name="Google Shape;445;p9">
            <a:extLst>
              <a:ext uri="{FF2B5EF4-FFF2-40B4-BE49-F238E27FC236}">
                <a16:creationId xmlns:a16="http://schemas.microsoft.com/office/drawing/2014/main" id="{42726065-F265-3743-3213-72664C55B021}"/>
              </a:ext>
            </a:extLst>
          </p:cNvPr>
          <p:cNvSpPr/>
          <p:nvPr/>
        </p:nvSpPr>
        <p:spPr>
          <a:xfrm>
            <a:off x="721436" y="1093528"/>
            <a:ext cx="5319146" cy="304520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dirty="0"/>
              <a:t>Since the release of ChatGPT in November 2022, Generative AI has been optimized for generating code snippet and debug. </a:t>
            </a: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You are welcome to use Generative AI to encounter any coding problem. My advice is use it as your last resort as fixing errors trains your problem-solving skills. Also, you are welcome to ask our mentors on discord support channel</a:t>
            </a: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Some popular free Generative AI are:</a:t>
            </a: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Arial"/>
                <a:ea typeface="Arial"/>
                <a:cs typeface="Arial"/>
                <a:sym typeface="Arial"/>
              </a:rPr>
              <a:t>Ope</a:t>
            </a:r>
            <a:r>
              <a:rPr lang="en-US" dirty="0"/>
              <a:t>nAI’s ChatGPT </a:t>
            </a: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Arial"/>
                <a:ea typeface="Arial"/>
                <a:cs typeface="Arial"/>
                <a:sym typeface="Arial"/>
              </a:rPr>
              <a:t>Google's Gemini</a:t>
            </a:r>
          </a:p>
          <a:p>
            <a:pPr marL="285750" marR="0" lvl="0" indent="-285750" algn="l" rtl="0">
              <a:lnSpc>
                <a:spcPct val="100000"/>
              </a:lnSpc>
              <a:spcBef>
                <a:spcPts val="0"/>
              </a:spcBef>
              <a:spcAft>
                <a:spcPts val="0"/>
              </a:spcAft>
              <a:buFont typeface="Arial" panose="020B0604020202020204" pitchFamily="34" charset="0"/>
              <a:buChar char="•"/>
            </a:pPr>
            <a:r>
              <a:rPr lang="en-US" sz="1400" b="0" i="0" u="none" strike="noStrike" cap="none" dirty="0">
                <a:solidFill>
                  <a:srgbClr val="000000"/>
                </a:solidFill>
                <a:latin typeface="Arial"/>
                <a:ea typeface="Arial"/>
                <a:cs typeface="Arial"/>
                <a:sym typeface="Arial"/>
              </a:rPr>
              <a:t>Microsoft Copilot</a:t>
            </a:r>
          </a:p>
        </p:txBody>
      </p:sp>
      <p:sp>
        <p:nvSpPr>
          <p:cNvPr id="447" name="Google Shape;447;p9">
            <a:extLst>
              <a:ext uri="{FF2B5EF4-FFF2-40B4-BE49-F238E27FC236}">
                <a16:creationId xmlns:a16="http://schemas.microsoft.com/office/drawing/2014/main" id="{03E0842E-413B-82AC-1D74-1ABD945E8F36}"/>
              </a:ext>
            </a:extLst>
          </p:cNvPr>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C4980918-9EE3-9FD2-93F8-7342DC954B5C}"/>
              </a:ext>
            </a:extLst>
          </p:cNvPr>
          <p:cNvPicPr>
            <a:picLocks noChangeAspect="1"/>
          </p:cNvPicPr>
          <p:nvPr/>
        </p:nvPicPr>
        <p:blipFill>
          <a:blip r:embed="rId6"/>
          <a:stretch>
            <a:fillRect/>
          </a:stretch>
        </p:blipFill>
        <p:spPr>
          <a:xfrm>
            <a:off x="6294600" y="1337679"/>
            <a:ext cx="1380820" cy="1069955"/>
          </a:xfrm>
          <a:prstGeom prst="rect">
            <a:avLst/>
          </a:prstGeom>
        </p:spPr>
      </p:pic>
      <p:pic>
        <p:nvPicPr>
          <p:cNvPr id="6" name="Picture 5">
            <a:extLst>
              <a:ext uri="{FF2B5EF4-FFF2-40B4-BE49-F238E27FC236}">
                <a16:creationId xmlns:a16="http://schemas.microsoft.com/office/drawing/2014/main" id="{A3436CA6-3184-0121-4037-3525B75599C1}"/>
              </a:ext>
            </a:extLst>
          </p:cNvPr>
          <p:cNvPicPr>
            <a:picLocks noChangeAspect="1"/>
          </p:cNvPicPr>
          <p:nvPr/>
        </p:nvPicPr>
        <p:blipFill rotWithShape="1">
          <a:blip r:embed="rId7"/>
          <a:srcRect l="14668" t="12253" r="4975" b="6966"/>
          <a:stretch/>
        </p:blipFill>
        <p:spPr>
          <a:xfrm>
            <a:off x="6294600" y="2757281"/>
            <a:ext cx="2046089" cy="743735"/>
          </a:xfrm>
          <a:prstGeom prst="rect">
            <a:avLst/>
          </a:prstGeom>
        </p:spPr>
      </p:pic>
    </p:spTree>
    <p:extLst>
      <p:ext uri="{BB962C8B-B14F-4D97-AF65-F5344CB8AC3E}">
        <p14:creationId xmlns:p14="http://schemas.microsoft.com/office/powerpoint/2010/main" val="425806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a:extLst>
            <a:ext uri="{FF2B5EF4-FFF2-40B4-BE49-F238E27FC236}">
              <a16:creationId xmlns:a16="http://schemas.microsoft.com/office/drawing/2014/main" id="{3B3A4C6C-2D5C-4DE2-BB76-A568297CDD54}"/>
            </a:ext>
          </a:extLst>
        </p:cNvPr>
        <p:cNvGrpSpPr/>
        <p:nvPr/>
      </p:nvGrpSpPr>
      <p:grpSpPr>
        <a:xfrm>
          <a:off x="0" y="0"/>
          <a:ext cx="0" cy="0"/>
          <a:chOff x="0" y="0"/>
          <a:chExt cx="0" cy="0"/>
        </a:xfrm>
      </p:grpSpPr>
      <p:grpSp>
        <p:nvGrpSpPr>
          <p:cNvPr id="177" name="Google Shape;177;p1">
            <a:extLst>
              <a:ext uri="{FF2B5EF4-FFF2-40B4-BE49-F238E27FC236}">
                <a16:creationId xmlns:a16="http://schemas.microsoft.com/office/drawing/2014/main" id="{61A1ED60-10FA-C786-B29A-F968EE40A425}"/>
              </a:ext>
            </a:extLst>
          </p:cNvPr>
          <p:cNvGrpSpPr/>
          <p:nvPr/>
        </p:nvGrpSpPr>
        <p:grpSpPr>
          <a:xfrm>
            <a:off x="897705" y="1832672"/>
            <a:ext cx="7002600" cy="1897494"/>
            <a:chOff x="1070896" y="1809482"/>
            <a:chExt cx="7002600" cy="1897494"/>
          </a:xfrm>
        </p:grpSpPr>
        <p:sp>
          <p:nvSpPr>
            <p:cNvPr id="178" name="Google Shape;178;p1">
              <a:extLst>
                <a:ext uri="{FF2B5EF4-FFF2-40B4-BE49-F238E27FC236}">
                  <a16:creationId xmlns:a16="http://schemas.microsoft.com/office/drawing/2014/main" id="{9D86E7A9-D70D-F54D-9C50-B941E3FA614D}"/>
                </a:ext>
              </a:extLst>
            </p:cNvPr>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a:extLst>
                <a:ext uri="{FF2B5EF4-FFF2-40B4-BE49-F238E27FC236}">
                  <a16:creationId xmlns:a16="http://schemas.microsoft.com/office/drawing/2014/main" id="{51DA9153-7217-9134-BF1F-BED36686EB69}"/>
                </a:ext>
              </a:extLst>
            </p:cNvPr>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
            <a:extLst>
              <a:ext uri="{FF2B5EF4-FFF2-40B4-BE49-F238E27FC236}">
                <a16:creationId xmlns:a16="http://schemas.microsoft.com/office/drawing/2014/main" id="{6611FFB6-53DE-B6BF-572F-78C2355CEDFF}"/>
              </a:ext>
            </a:extLst>
          </p:cNvPr>
          <p:cNvGrpSpPr/>
          <p:nvPr/>
        </p:nvGrpSpPr>
        <p:grpSpPr>
          <a:xfrm rot="-392289">
            <a:off x="7434376" y="514808"/>
            <a:ext cx="1793126" cy="1729891"/>
            <a:chOff x="-1645450" y="733766"/>
            <a:chExt cx="834920" cy="805476"/>
          </a:xfrm>
        </p:grpSpPr>
        <p:sp>
          <p:nvSpPr>
            <p:cNvPr id="181" name="Google Shape;181;p1">
              <a:extLst>
                <a:ext uri="{FF2B5EF4-FFF2-40B4-BE49-F238E27FC236}">
                  <a16:creationId xmlns:a16="http://schemas.microsoft.com/office/drawing/2014/main" id="{5C5FDB0C-2445-C708-8F9B-40024FBBE32A}"/>
                </a:ext>
              </a:extLst>
            </p:cNvPr>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a:extLst>
                <a:ext uri="{FF2B5EF4-FFF2-40B4-BE49-F238E27FC236}">
                  <a16:creationId xmlns:a16="http://schemas.microsoft.com/office/drawing/2014/main" id="{AC78B16F-23A5-5ACF-64C6-1E1C25B59389}"/>
                </a:ext>
              </a:extLst>
            </p:cNvPr>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a:extLst>
                <a:ext uri="{FF2B5EF4-FFF2-40B4-BE49-F238E27FC236}">
                  <a16:creationId xmlns:a16="http://schemas.microsoft.com/office/drawing/2014/main" id="{78BFE6CD-85DB-E7BC-4BC9-D87F6B3788CB}"/>
                </a:ext>
              </a:extLst>
            </p:cNvPr>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a:extLst>
                <a:ext uri="{FF2B5EF4-FFF2-40B4-BE49-F238E27FC236}">
                  <a16:creationId xmlns:a16="http://schemas.microsoft.com/office/drawing/2014/main" id="{65A65C95-CB50-4EFB-B713-4686569180C9}"/>
                </a:ext>
              </a:extLst>
            </p:cNvPr>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a:extLst>
                <a:ext uri="{FF2B5EF4-FFF2-40B4-BE49-F238E27FC236}">
                  <a16:creationId xmlns:a16="http://schemas.microsoft.com/office/drawing/2014/main" id="{12953733-380B-2DD0-C97C-1132628D256D}"/>
                </a:ext>
              </a:extLst>
            </p:cNvPr>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a:extLst>
                <a:ext uri="{FF2B5EF4-FFF2-40B4-BE49-F238E27FC236}">
                  <a16:creationId xmlns:a16="http://schemas.microsoft.com/office/drawing/2014/main" id="{A2C16702-406B-E8DA-C202-ADB5811E4475}"/>
                </a:ext>
              </a:extLst>
            </p:cNvPr>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a:extLst>
                <a:ext uri="{FF2B5EF4-FFF2-40B4-BE49-F238E27FC236}">
                  <a16:creationId xmlns:a16="http://schemas.microsoft.com/office/drawing/2014/main" id="{2484B26F-6AD1-D9DA-DF44-85E3491B8FA2}"/>
                </a:ext>
              </a:extLst>
            </p:cNvPr>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1">
            <a:extLst>
              <a:ext uri="{FF2B5EF4-FFF2-40B4-BE49-F238E27FC236}">
                <a16:creationId xmlns:a16="http://schemas.microsoft.com/office/drawing/2014/main" id="{F36D53D3-09B9-349E-328A-7A34774B41D9}"/>
              </a:ext>
            </a:extLst>
          </p:cNvPr>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a:extLst>
              <a:ext uri="{FF2B5EF4-FFF2-40B4-BE49-F238E27FC236}">
                <a16:creationId xmlns:a16="http://schemas.microsoft.com/office/drawing/2014/main" id="{AD5AF24A-7C11-F961-EDC1-CD52E782C756}"/>
              </a:ext>
            </a:extLst>
          </p:cNvPr>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 name="Google Shape;190;p1">
            <a:extLst>
              <a:ext uri="{FF2B5EF4-FFF2-40B4-BE49-F238E27FC236}">
                <a16:creationId xmlns:a16="http://schemas.microsoft.com/office/drawing/2014/main" id="{79348619-5FA9-337F-BD89-CE019749FBE7}"/>
              </a:ext>
            </a:extLst>
          </p:cNvPr>
          <p:cNvGrpSpPr/>
          <p:nvPr/>
        </p:nvGrpSpPr>
        <p:grpSpPr>
          <a:xfrm rot="-937322">
            <a:off x="6526233" y="2691542"/>
            <a:ext cx="1883740" cy="1978115"/>
            <a:chOff x="8540375" y="3022876"/>
            <a:chExt cx="1779279" cy="1868421"/>
          </a:xfrm>
        </p:grpSpPr>
        <p:sp>
          <p:nvSpPr>
            <p:cNvPr id="191" name="Google Shape;191;p1">
              <a:extLst>
                <a:ext uri="{FF2B5EF4-FFF2-40B4-BE49-F238E27FC236}">
                  <a16:creationId xmlns:a16="http://schemas.microsoft.com/office/drawing/2014/main" id="{8132FE17-266F-C32A-0EC6-43D9EF7DD610}"/>
                </a:ext>
              </a:extLst>
            </p:cNvPr>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a:extLst>
                <a:ext uri="{FF2B5EF4-FFF2-40B4-BE49-F238E27FC236}">
                  <a16:creationId xmlns:a16="http://schemas.microsoft.com/office/drawing/2014/main" id="{2624CEE2-03E2-965D-3A6A-B065C364710D}"/>
                </a:ext>
              </a:extLst>
            </p:cNvPr>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a:extLst>
                <a:ext uri="{FF2B5EF4-FFF2-40B4-BE49-F238E27FC236}">
                  <a16:creationId xmlns:a16="http://schemas.microsoft.com/office/drawing/2014/main" id="{C9ECC6A3-9CA2-5E36-0C42-AA00FF87B474}"/>
                </a:ext>
              </a:extLst>
            </p:cNvPr>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a:extLst>
                <a:ext uri="{FF2B5EF4-FFF2-40B4-BE49-F238E27FC236}">
                  <a16:creationId xmlns:a16="http://schemas.microsoft.com/office/drawing/2014/main" id="{EFD26E1D-601C-BBEC-1F6B-44BE9F766156}"/>
                </a:ext>
              </a:extLst>
            </p:cNvPr>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a:extLst>
                <a:ext uri="{FF2B5EF4-FFF2-40B4-BE49-F238E27FC236}">
                  <a16:creationId xmlns:a16="http://schemas.microsoft.com/office/drawing/2014/main" id="{04544F5A-B2CF-F05D-0A34-C442BD5E81A8}"/>
                </a:ext>
              </a:extLst>
            </p:cNvPr>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a:extLst>
                <a:ext uri="{FF2B5EF4-FFF2-40B4-BE49-F238E27FC236}">
                  <a16:creationId xmlns:a16="http://schemas.microsoft.com/office/drawing/2014/main" id="{8600E566-89F7-184F-38DE-3C69A5B0EC86}"/>
                </a:ext>
              </a:extLst>
            </p:cNvPr>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a:extLst>
                <a:ext uri="{FF2B5EF4-FFF2-40B4-BE49-F238E27FC236}">
                  <a16:creationId xmlns:a16="http://schemas.microsoft.com/office/drawing/2014/main" id="{09EA0D03-5BFF-AAA2-9417-13113569DAE5}"/>
                </a:ext>
              </a:extLst>
            </p:cNvPr>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a:extLst>
                <a:ext uri="{FF2B5EF4-FFF2-40B4-BE49-F238E27FC236}">
                  <a16:creationId xmlns:a16="http://schemas.microsoft.com/office/drawing/2014/main" id="{31CA0EDE-F3BB-DEAE-19D8-BB58241770A0}"/>
                </a:ext>
              </a:extLst>
            </p:cNvPr>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a:extLst>
                <a:ext uri="{FF2B5EF4-FFF2-40B4-BE49-F238E27FC236}">
                  <a16:creationId xmlns:a16="http://schemas.microsoft.com/office/drawing/2014/main" id="{DB658CCA-E87D-67D1-B6D3-51F59514C52B}"/>
                </a:ext>
              </a:extLst>
            </p:cNvPr>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a:extLst>
                <a:ext uri="{FF2B5EF4-FFF2-40B4-BE49-F238E27FC236}">
                  <a16:creationId xmlns:a16="http://schemas.microsoft.com/office/drawing/2014/main" id="{004FE0C9-8EA2-647A-B4F0-41463ABDD358}"/>
                </a:ext>
              </a:extLst>
            </p:cNvPr>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a:extLst>
                <a:ext uri="{FF2B5EF4-FFF2-40B4-BE49-F238E27FC236}">
                  <a16:creationId xmlns:a16="http://schemas.microsoft.com/office/drawing/2014/main" id="{BDDDBABA-2379-B0A3-FC1C-FA5E97CD61AE}"/>
                </a:ext>
              </a:extLst>
            </p:cNvPr>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a:extLst>
                <a:ext uri="{FF2B5EF4-FFF2-40B4-BE49-F238E27FC236}">
                  <a16:creationId xmlns:a16="http://schemas.microsoft.com/office/drawing/2014/main" id="{76227903-0F74-1072-B213-097E16A9DF95}"/>
                </a:ext>
              </a:extLst>
            </p:cNvPr>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a:extLst>
                <a:ext uri="{FF2B5EF4-FFF2-40B4-BE49-F238E27FC236}">
                  <a16:creationId xmlns:a16="http://schemas.microsoft.com/office/drawing/2014/main" id="{BBC077CC-3908-250C-E405-F00E10489660}"/>
                </a:ext>
              </a:extLst>
            </p:cNvPr>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a:extLst>
                <a:ext uri="{FF2B5EF4-FFF2-40B4-BE49-F238E27FC236}">
                  <a16:creationId xmlns:a16="http://schemas.microsoft.com/office/drawing/2014/main" id="{EA0E1903-0EF4-E551-A6CF-AE8A32FC1F61}"/>
                </a:ext>
              </a:extLst>
            </p:cNvPr>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a:extLst>
                <a:ext uri="{FF2B5EF4-FFF2-40B4-BE49-F238E27FC236}">
                  <a16:creationId xmlns:a16="http://schemas.microsoft.com/office/drawing/2014/main" id="{FF4737F1-C322-EB1E-2CE0-1F3CD3121F52}"/>
                </a:ext>
              </a:extLst>
            </p:cNvPr>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a:extLst>
                <a:ext uri="{FF2B5EF4-FFF2-40B4-BE49-F238E27FC236}">
                  <a16:creationId xmlns:a16="http://schemas.microsoft.com/office/drawing/2014/main" id="{70C4FF06-0DA3-4D3F-B59A-0F3A26BF194A}"/>
                </a:ext>
              </a:extLst>
            </p:cNvPr>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a:extLst>
                <a:ext uri="{FF2B5EF4-FFF2-40B4-BE49-F238E27FC236}">
                  <a16:creationId xmlns:a16="http://schemas.microsoft.com/office/drawing/2014/main" id="{5C258042-0165-29BB-5AB7-5F169024E497}"/>
                </a:ext>
              </a:extLst>
            </p:cNvPr>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a:extLst>
                <a:ext uri="{FF2B5EF4-FFF2-40B4-BE49-F238E27FC236}">
                  <a16:creationId xmlns:a16="http://schemas.microsoft.com/office/drawing/2014/main" id="{47E2F9DD-BC88-87CD-566E-233EFFEF1025}"/>
                </a:ext>
              </a:extLst>
            </p:cNvPr>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a:extLst>
                <a:ext uri="{FF2B5EF4-FFF2-40B4-BE49-F238E27FC236}">
                  <a16:creationId xmlns:a16="http://schemas.microsoft.com/office/drawing/2014/main" id="{7CFDFE85-2048-1ECD-BA47-2C11E025E844}"/>
                </a:ext>
              </a:extLst>
            </p:cNvPr>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a:extLst>
                <a:ext uri="{FF2B5EF4-FFF2-40B4-BE49-F238E27FC236}">
                  <a16:creationId xmlns:a16="http://schemas.microsoft.com/office/drawing/2014/main" id="{DDBDCB84-DCBC-A03A-1516-71035E9DB966}"/>
                </a:ext>
              </a:extLst>
            </p:cNvPr>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a:extLst>
                <a:ext uri="{FF2B5EF4-FFF2-40B4-BE49-F238E27FC236}">
                  <a16:creationId xmlns:a16="http://schemas.microsoft.com/office/drawing/2014/main" id="{A27A0866-B343-F59B-00EB-1CF6C028BE59}"/>
                </a:ext>
              </a:extLst>
            </p:cNvPr>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a:extLst>
                <a:ext uri="{FF2B5EF4-FFF2-40B4-BE49-F238E27FC236}">
                  <a16:creationId xmlns:a16="http://schemas.microsoft.com/office/drawing/2014/main" id="{6450790D-CDA1-F353-A94A-5796FF6CC503}"/>
                </a:ext>
              </a:extLst>
            </p:cNvPr>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a:extLst>
                <a:ext uri="{FF2B5EF4-FFF2-40B4-BE49-F238E27FC236}">
                  <a16:creationId xmlns:a16="http://schemas.microsoft.com/office/drawing/2014/main" id="{79A88FE8-73DC-6C5D-6357-CD29A8B4599C}"/>
                </a:ext>
              </a:extLst>
            </p:cNvPr>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a:extLst>
                <a:ext uri="{FF2B5EF4-FFF2-40B4-BE49-F238E27FC236}">
                  <a16:creationId xmlns:a16="http://schemas.microsoft.com/office/drawing/2014/main" id="{F60BA93E-B7AB-C66D-BDFA-FC65BA18F27A}"/>
                </a:ext>
              </a:extLst>
            </p:cNvPr>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a:extLst>
                <a:ext uri="{FF2B5EF4-FFF2-40B4-BE49-F238E27FC236}">
                  <a16:creationId xmlns:a16="http://schemas.microsoft.com/office/drawing/2014/main" id="{19B7E76D-36FF-5E72-2020-E7D4BFB0B6BB}"/>
                </a:ext>
              </a:extLst>
            </p:cNvPr>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a:extLst>
                <a:ext uri="{FF2B5EF4-FFF2-40B4-BE49-F238E27FC236}">
                  <a16:creationId xmlns:a16="http://schemas.microsoft.com/office/drawing/2014/main" id="{11C9EB8A-E858-600A-2DBC-87F100523F7A}"/>
                </a:ext>
              </a:extLst>
            </p:cNvPr>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a:extLst>
                <a:ext uri="{FF2B5EF4-FFF2-40B4-BE49-F238E27FC236}">
                  <a16:creationId xmlns:a16="http://schemas.microsoft.com/office/drawing/2014/main" id="{68642FB6-23A4-0A94-B2B7-D71256DA8B66}"/>
                </a:ext>
              </a:extLst>
            </p:cNvPr>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a:extLst>
                <a:ext uri="{FF2B5EF4-FFF2-40B4-BE49-F238E27FC236}">
                  <a16:creationId xmlns:a16="http://schemas.microsoft.com/office/drawing/2014/main" id="{3AF84E32-833F-5969-B7E9-A52B5F7F507E}"/>
                </a:ext>
              </a:extLst>
            </p:cNvPr>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a:extLst>
                <a:ext uri="{FF2B5EF4-FFF2-40B4-BE49-F238E27FC236}">
                  <a16:creationId xmlns:a16="http://schemas.microsoft.com/office/drawing/2014/main" id="{E8ED86B2-3627-1E68-2BA6-8090D8F03CEA}"/>
                </a:ext>
              </a:extLst>
            </p:cNvPr>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a:extLst>
                <a:ext uri="{FF2B5EF4-FFF2-40B4-BE49-F238E27FC236}">
                  <a16:creationId xmlns:a16="http://schemas.microsoft.com/office/drawing/2014/main" id="{EDA4DAC2-46EB-C583-E7CD-FE65E109552E}"/>
                </a:ext>
              </a:extLst>
            </p:cNvPr>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a:extLst>
                <a:ext uri="{FF2B5EF4-FFF2-40B4-BE49-F238E27FC236}">
                  <a16:creationId xmlns:a16="http://schemas.microsoft.com/office/drawing/2014/main" id="{4ECCC2A2-BB9C-F859-B2FB-BDC63FEDF4DC}"/>
                </a:ext>
              </a:extLst>
            </p:cNvPr>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a:extLst>
                <a:ext uri="{FF2B5EF4-FFF2-40B4-BE49-F238E27FC236}">
                  <a16:creationId xmlns:a16="http://schemas.microsoft.com/office/drawing/2014/main" id="{8C04F041-52C1-AB7D-5F52-28B51B1C4EAD}"/>
                </a:ext>
              </a:extLst>
            </p:cNvPr>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a:extLst>
                <a:ext uri="{FF2B5EF4-FFF2-40B4-BE49-F238E27FC236}">
                  <a16:creationId xmlns:a16="http://schemas.microsoft.com/office/drawing/2014/main" id="{B4BBF3EC-B2FA-9ED5-D617-D70E56620B8F}"/>
                </a:ext>
              </a:extLst>
            </p:cNvPr>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a:extLst>
                <a:ext uri="{FF2B5EF4-FFF2-40B4-BE49-F238E27FC236}">
                  <a16:creationId xmlns:a16="http://schemas.microsoft.com/office/drawing/2014/main" id="{FF57B768-8EF4-45DA-2639-98F75EA9F21D}"/>
                </a:ext>
              </a:extLst>
            </p:cNvPr>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a:extLst>
                <a:ext uri="{FF2B5EF4-FFF2-40B4-BE49-F238E27FC236}">
                  <a16:creationId xmlns:a16="http://schemas.microsoft.com/office/drawing/2014/main" id="{8CF40F99-28E6-DD94-0255-79F421AFA925}"/>
                </a:ext>
              </a:extLst>
            </p:cNvPr>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a:extLst>
                <a:ext uri="{FF2B5EF4-FFF2-40B4-BE49-F238E27FC236}">
                  <a16:creationId xmlns:a16="http://schemas.microsoft.com/office/drawing/2014/main" id="{488070D3-D956-3F94-C404-C71A412DC855}"/>
                </a:ext>
              </a:extLst>
            </p:cNvPr>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a:extLst>
                <a:ext uri="{FF2B5EF4-FFF2-40B4-BE49-F238E27FC236}">
                  <a16:creationId xmlns:a16="http://schemas.microsoft.com/office/drawing/2014/main" id="{BBB99BD3-4883-0104-F581-58217EAD2439}"/>
                </a:ext>
              </a:extLst>
            </p:cNvPr>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a:extLst>
                <a:ext uri="{FF2B5EF4-FFF2-40B4-BE49-F238E27FC236}">
                  <a16:creationId xmlns:a16="http://schemas.microsoft.com/office/drawing/2014/main" id="{354377C2-F659-4281-5C21-35039867DF20}"/>
                </a:ext>
              </a:extLst>
            </p:cNvPr>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a:extLst>
                <a:ext uri="{FF2B5EF4-FFF2-40B4-BE49-F238E27FC236}">
                  <a16:creationId xmlns:a16="http://schemas.microsoft.com/office/drawing/2014/main" id="{E1C66D93-5692-369F-4E62-EE1D077636BD}"/>
                </a:ext>
              </a:extLst>
            </p:cNvPr>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a:extLst>
                <a:ext uri="{FF2B5EF4-FFF2-40B4-BE49-F238E27FC236}">
                  <a16:creationId xmlns:a16="http://schemas.microsoft.com/office/drawing/2014/main" id="{FE719AAF-C2CB-5B9A-E7EB-2B3C86BADE15}"/>
                </a:ext>
              </a:extLst>
            </p:cNvPr>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1">
            <a:extLst>
              <a:ext uri="{FF2B5EF4-FFF2-40B4-BE49-F238E27FC236}">
                <a16:creationId xmlns:a16="http://schemas.microsoft.com/office/drawing/2014/main" id="{F798521B-4180-299C-3C5A-61F3ABA2F99E}"/>
              </a:ext>
            </a:extLst>
          </p:cNvPr>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232" name="Google Shape;232;p1">
            <a:extLst>
              <a:ext uri="{FF2B5EF4-FFF2-40B4-BE49-F238E27FC236}">
                <a16:creationId xmlns:a16="http://schemas.microsoft.com/office/drawing/2014/main" id="{FD0FAEEA-AE22-92CA-941D-C9536754CCD5}"/>
              </a:ext>
            </a:extLst>
          </p:cNvPr>
          <p:cNvGrpSpPr/>
          <p:nvPr/>
        </p:nvGrpSpPr>
        <p:grpSpPr>
          <a:xfrm>
            <a:off x="6820524" y="1426112"/>
            <a:ext cx="580547" cy="528926"/>
            <a:chOff x="7953250" y="1084584"/>
            <a:chExt cx="580547" cy="528926"/>
          </a:xfrm>
        </p:grpSpPr>
        <p:sp>
          <p:nvSpPr>
            <p:cNvPr id="233" name="Google Shape;233;p1">
              <a:extLst>
                <a:ext uri="{FF2B5EF4-FFF2-40B4-BE49-F238E27FC236}">
                  <a16:creationId xmlns:a16="http://schemas.microsoft.com/office/drawing/2014/main" id="{FE575199-2C4C-2C6F-2CC6-AEF8B24C1933}"/>
                </a:ext>
              </a:extLst>
            </p:cNvPr>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a:extLst>
                <a:ext uri="{FF2B5EF4-FFF2-40B4-BE49-F238E27FC236}">
                  <a16:creationId xmlns:a16="http://schemas.microsoft.com/office/drawing/2014/main" id="{54370C1B-C934-B43D-DCD8-AE9CABF495DD}"/>
                </a:ext>
              </a:extLst>
            </p:cNvPr>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a:extLst>
                <a:ext uri="{FF2B5EF4-FFF2-40B4-BE49-F238E27FC236}">
                  <a16:creationId xmlns:a16="http://schemas.microsoft.com/office/drawing/2014/main" id="{74507E95-B956-E607-9807-1281DE471073}"/>
                </a:ext>
              </a:extLst>
            </p:cNvPr>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a:extLst>
                <a:ext uri="{FF2B5EF4-FFF2-40B4-BE49-F238E27FC236}">
                  <a16:creationId xmlns:a16="http://schemas.microsoft.com/office/drawing/2014/main" id="{E710AAE4-5C91-9CE2-B502-C528BC44FA17}"/>
                </a:ext>
              </a:extLst>
            </p:cNvPr>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1">
            <a:extLst>
              <a:ext uri="{FF2B5EF4-FFF2-40B4-BE49-F238E27FC236}">
                <a16:creationId xmlns:a16="http://schemas.microsoft.com/office/drawing/2014/main" id="{2459EB30-A0AE-7B3C-5AC4-20CEBA556260}"/>
              </a:ext>
            </a:extLst>
          </p:cNvPr>
          <p:cNvGrpSpPr/>
          <p:nvPr/>
        </p:nvGrpSpPr>
        <p:grpSpPr>
          <a:xfrm>
            <a:off x="1003180" y="2092733"/>
            <a:ext cx="6885011" cy="1104570"/>
            <a:chOff x="1499456" y="2909796"/>
            <a:chExt cx="6029899" cy="1028667"/>
          </a:xfrm>
        </p:grpSpPr>
        <p:sp>
          <p:nvSpPr>
            <p:cNvPr id="238" name="Google Shape;238;p1">
              <a:extLst>
                <a:ext uri="{FF2B5EF4-FFF2-40B4-BE49-F238E27FC236}">
                  <a16:creationId xmlns:a16="http://schemas.microsoft.com/office/drawing/2014/main" id="{27730646-D831-1DD5-DED4-DE5C0837BC42}"/>
                </a:ext>
              </a:extLst>
            </p:cNvPr>
            <p:cNvSpPr/>
            <p:nvPr/>
          </p:nvSpPr>
          <p:spPr>
            <a:xfrm>
              <a:off x="3204654" y="2909796"/>
              <a:ext cx="2553081" cy="453446"/>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239" name="Google Shape;239;p1">
              <a:extLst>
                <a:ext uri="{FF2B5EF4-FFF2-40B4-BE49-F238E27FC236}">
                  <a16:creationId xmlns:a16="http://schemas.microsoft.com/office/drawing/2014/main" id="{DF31AD28-3644-9916-F20E-FA85DF377BE5}"/>
                </a:ext>
              </a:extLst>
            </p:cNvPr>
            <p:cNvSpPr/>
            <p:nvPr/>
          </p:nvSpPr>
          <p:spPr>
            <a:xfrm>
              <a:off x="1499456" y="3441116"/>
              <a:ext cx="6029899" cy="49734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240" name="Google Shape;240;p1">
            <a:extLst>
              <a:ext uri="{FF2B5EF4-FFF2-40B4-BE49-F238E27FC236}">
                <a16:creationId xmlns:a16="http://schemas.microsoft.com/office/drawing/2014/main" id="{85612C65-0795-CA6E-DFDF-D3CE1F2A86A6}"/>
              </a:ext>
            </a:extLst>
          </p:cNvPr>
          <p:cNvGrpSpPr/>
          <p:nvPr/>
        </p:nvGrpSpPr>
        <p:grpSpPr>
          <a:xfrm rot="-151246">
            <a:off x="345333" y="3004230"/>
            <a:ext cx="1152792" cy="1848542"/>
            <a:chOff x="10740175" y="552419"/>
            <a:chExt cx="1095062" cy="1755969"/>
          </a:xfrm>
        </p:grpSpPr>
        <p:sp>
          <p:nvSpPr>
            <p:cNvPr id="241" name="Google Shape;241;p1">
              <a:extLst>
                <a:ext uri="{FF2B5EF4-FFF2-40B4-BE49-F238E27FC236}">
                  <a16:creationId xmlns:a16="http://schemas.microsoft.com/office/drawing/2014/main" id="{3B86E704-B2FF-CFF1-7695-5C4F2E18A0B1}"/>
                </a:ext>
              </a:extLst>
            </p:cNvPr>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a:extLst>
                <a:ext uri="{FF2B5EF4-FFF2-40B4-BE49-F238E27FC236}">
                  <a16:creationId xmlns:a16="http://schemas.microsoft.com/office/drawing/2014/main" id="{0802DE70-CC64-CFB3-850D-A22126271BFA}"/>
                </a:ext>
              </a:extLst>
            </p:cNvPr>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a:extLst>
                <a:ext uri="{FF2B5EF4-FFF2-40B4-BE49-F238E27FC236}">
                  <a16:creationId xmlns:a16="http://schemas.microsoft.com/office/drawing/2014/main" id="{B76C8130-EE96-B64C-6B95-D7DF9624B20E}"/>
                </a:ext>
              </a:extLst>
            </p:cNvPr>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a:extLst>
                <a:ext uri="{FF2B5EF4-FFF2-40B4-BE49-F238E27FC236}">
                  <a16:creationId xmlns:a16="http://schemas.microsoft.com/office/drawing/2014/main" id="{4291176F-9434-17FC-F1D9-2F1D32A21CF4}"/>
                </a:ext>
              </a:extLst>
            </p:cNvPr>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a:extLst>
                <a:ext uri="{FF2B5EF4-FFF2-40B4-BE49-F238E27FC236}">
                  <a16:creationId xmlns:a16="http://schemas.microsoft.com/office/drawing/2014/main" id="{F9BB976C-CDCF-8ACD-A3A1-9F1BAE8BCBC9}"/>
                </a:ext>
              </a:extLst>
            </p:cNvPr>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a:extLst>
                <a:ext uri="{FF2B5EF4-FFF2-40B4-BE49-F238E27FC236}">
                  <a16:creationId xmlns:a16="http://schemas.microsoft.com/office/drawing/2014/main" id="{A7B29E60-1B58-72D6-9F78-6BCD0D0F2BCB}"/>
                </a:ext>
              </a:extLst>
            </p:cNvPr>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a:extLst>
                <a:ext uri="{FF2B5EF4-FFF2-40B4-BE49-F238E27FC236}">
                  <a16:creationId xmlns:a16="http://schemas.microsoft.com/office/drawing/2014/main" id="{E21B5126-52DA-550D-2BBF-ED936BBA0C7B}"/>
                </a:ext>
              </a:extLst>
            </p:cNvPr>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1">
            <a:extLst>
              <a:ext uri="{FF2B5EF4-FFF2-40B4-BE49-F238E27FC236}">
                <a16:creationId xmlns:a16="http://schemas.microsoft.com/office/drawing/2014/main" id="{E9A06B9F-378C-6FF5-427D-3CEC06550ADA}"/>
              </a:ext>
            </a:extLst>
          </p:cNvPr>
          <p:cNvGrpSpPr/>
          <p:nvPr/>
        </p:nvGrpSpPr>
        <p:grpSpPr>
          <a:xfrm>
            <a:off x="3354009" y="743842"/>
            <a:ext cx="2290966" cy="847200"/>
            <a:chOff x="2281034" y="724796"/>
            <a:chExt cx="2290966" cy="847200"/>
          </a:xfrm>
        </p:grpSpPr>
        <p:sp>
          <p:nvSpPr>
            <p:cNvPr id="249" name="Google Shape;249;p1">
              <a:extLst>
                <a:ext uri="{FF2B5EF4-FFF2-40B4-BE49-F238E27FC236}">
                  <a16:creationId xmlns:a16="http://schemas.microsoft.com/office/drawing/2014/main" id="{B6D21AAD-86BC-BD84-805B-386C6D59B56F}"/>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1" descr="A close up of a sign&#10;&#10;Description automatically generated">
              <a:extLst>
                <a:ext uri="{FF2B5EF4-FFF2-40B4-BE49-F238E27FC236}">
                  <a16:creationId xmlns:a16="http://schemas.microsoft.com/office/drawing/2014/main" id="{5FB9580C-C3D8-59EC-8456-581CE852969F}"/>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51" name="Google Shape;251;p1" descr="A close up of a sign&#10;&#10;Description automatically generated">
              <a:extLst>
                <a:ext uri="{FF2B5EF4-FFF2-40B4-BE49-F238E27FC236}">
                  <a16:creationId xmlns:a16="http://schemas.microsoft.com/office/drawing/2014/main" id="{4A019159-D95E-60F1-2693-0754FFBE6A38}"/>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252" name="Google Shape;252;p1">
            <a:extLst>
              <a:ext uri="{FF2B5EF4-FFF2-40B4-BE49-F238E27FC236}">
                <a16:creationId xmlns:a16="http://schemas.microsoft.com/office/drawing/2014/main" id="{95593B0E-0DE1-5EC8-E048-29828E368C7F}"/>
              </a:ext>
            </a:extLst>
          </p:cNvPr>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253" name="Google Shape;253;p1">
            <a:extLst>
              <a:ext uri="{FF2B5EF4-FFF2-40B4-BE49-F238E27FC236}">
                <a16:creationId xmlns:a16="http://schemas.microsoft.com/office/drawing/2014/main" id="{7976BECF-4FCA-FE44-426C-A9699D980B55}"/>
              </a:ext>
            </a:extLst>
          </p:cNvPr>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Poppins"/>
                <a:ea typeface="Poppins"/>
                <a:cs typeface="Poppins"/>
                <a:sym typeface="Poppins"/>
              </a:rPr>
              <a:t>Lesson</a:t>
            </a:r>
            <a:r>
              <a:rPr lang="en-US" sz="1200" b="0" i="0" u="none" strike="noStrike" cap="none" dirty="0">
                <a:solidFill>
                  <a:schemeClr val="dk1"/>
                </a:solidFill>
                <a:latin typeface="Poppins"/>
                <a:ea typeface="Poppins"/>
                <a:cs typeface="Poppins"/>
                <a:sym typeface="Poppins"/>
              </a:rPr>
              <a:t>  </a:t>
            </a:r>
            <a:r>
              <a:rPr lang="en-US" sz="2400" b="0" i="0" u="none" strike="noStrike" cap="none" dirty="0">
                <a:solidFill>
                  <a:schemeClr val="dk1"/>
                </a:solidFill>
                <a:latin typeface="Poppins"/>
                <a:ea typeface="Poppins"/>
                <a:cs typeface="Poppins"/>
                <a:sym typeface="Poppins"/>
              </a:rPr>
              <a:t>1</a:t>
            </a:r>
            <a:endParaRPr dirty="0"/>
          </a:p>
        </p:txBody>
      </p:sp>
      <p:grpSp>
        <p:nvGrpSpPr>
          <p:cNvPr id="254" name="Google Shape;254;p1">
            <a:extLst>
              <a:ext uri="{FF2B5EF4-FFF2-40B4-BE49-F238E27FC236}">
                <a16:creationId xmlns:a16="http://schemas.microsoft.com/office/drawing/2014/main" id="{D238412F-3376-2BEC-9DB4-6E8F1B7F44E9}"/>
              </a:ext>
            </a:extLst>
          </p:cNvPr>
          <p:cNvGrpSpPr/>
          <p:nvPr/>
        </p:nvGrpSpPr>
        <p:grpSpPr>
          <a:xfrm>
            <a:off x="1459795" y="4081655"/>
            <a:ext cx="2660726" cy="847200"/>
            <a:chOff x="565426" y="4105852"/>
            <a:chExt cx="2660726" cy="847200"/>
          </a:xfrm>
        </p:grpSpPr>
        <p:grpSp>
          <p:nvGrpSpPr>
            <p:cNvPr id="255" name="Google Shape;255;p1">
              <a:extLst>
                <a:ext uri="{FF2B5EF4-FFF2-40B4-BE49-F238E27FC236}">
                  <a16:creationId xmlns:a16="http://schemas.microsoft.com/office/drawing/2014/main" id="{428FFE66-2753-2855-4BEE-249888D95197}"/>
                </a:ext>
              </a:extLst>
            </p:cNvPr>
            <p:cNvGrpSpPr/>
            <p:nvPr/>
          </p:nvGrpSpPr>
          <p:grpSpPr>
            <a:xfrm>
              <a:off x="565426" y="4105852"/>
              <a:ext cx="2660726" cy="847200"/>
              <a:chOff x="552289" y="4024636"/>
              <a:chExt cx="2660726" cy="847200"/>
            </a:xfrm>
          </p:grpSpPr>
          <p:grpSp>
            <p:nvGrpSpPr>
              <p:cNvPr id="256" name="Google Shape;256;p1">
                <a:extLst>
                  <a:ext uri="{FF2B5EF4-FFF2-40B4-BE49-F238E27FC236}">
                    <a16:creationId xmlns:a16="http://schemas.microsoft.com/office/drawing/2014/main" id="{8D21523B-E39C-7A50-9AF2-84E379FF2710}"/>
                  </a:ext>
                </a:extLst>
              </p:cNvPr>
              <p:cNvGrpSpPr/>
              <p:nvPr/>
            </p:nvGrpSpPr>
            <p:grpSpPr>
              <a:xfrm>
                <a:off x="552289" y="4024636"/>
                <a:ext cx="2660726" cy="847200"/>
                <a:chOff x="887414" y="3661539"/>
                <a:chExt cx="2660726" cy="847200"/>
              </a:xfrm>
            </p:grpSpPr>
            <p:grpSp>
              <p:nvGrpSpPr>
                <p:cNvPr id="257" name="Google Shape;257;p1">
                  <a:extLst>
                    <a:ext uri="{FF2B5EF4-FFF2-40B4-BE49-F238E27FC236}">
                      <a16:creationId xmlns:a16="http://schemas.microsoft.com/office/drawing/2014/main" id="{0A2A7592-3FEC-ABC8-E29D-B2A258C738E6}"/>
                    </a:ext>
                  </a:extLst>
                </p:cNvPr>
                <p:cNvGrpSpPr/>
                <p:nvPr/>
              </p:nvGrpSpPr>
              <p:grpSpPr>
                <a:xfrm>
                  <a:off x="887414" y="3661539"/>
                  <a:ext cx="2660726" cy="847200"/>
                  <a:chOff x="546223" y="4024636"/>
                  <a:chExt cx="2660726" cy="847200"/>
                </a:xfrm>
              </p:grpSpPr>
              <p:sp>
                <p:nvSpPr>
                  <p:cNvPr id="258" name="Google Shape;258;p1">
                    <a:extLst>
                      <a:ext uri="{FF2B5EF4-FFF2-40B4-BE49-F238E27FC236}">
                        <a16:creationId xmlns:a16="http://schemas.microsoft.com/office/drawing/2014/main" id="{2492FD68-6244-6E24-CDEF-63B66222BFAE}"/>
                      </a:ext>
                    </a:extLst>
                  </p:cNvPr>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a:extLst>
                      <a:ext uri="{FF2B5EF4-FFF2-40B4-BE49-F238E27FC236}">
                        <a16:creationId xmlns:a16="http://schemas.microsoft.com/office/drawing/2014/main" id="{E7FB9FB3-8705-C008-B832-8ACDA2D43579}"/>
                      </a:ext>
                    </a:extLst>
                  </p:cNvPr>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/mushroomhater07</a:t>
                    </a:r>
                    <a:endParaRPr/>
                  </a:p>
                </p:txBody>
              </p:sp>
              <p:pic>
                <p:nvPicPr>
                  <p:cNvPr id="260" name="Google Shape;260;p1">
                    <a:extLst>
                      <a:ext uri="{FF2B5EF4-FFF2-40B4-BE49-F238E27FC236}">
                        <a16:creationId xmlns:a16="http://schemas.microsoft.com/office/drawing/2014/main" id="{C2760B1A-CB43-4227-CB51-13B5FCE0369C}"/>
                      </a:ext>
                    </a:extLst>
                  </p:cNvPr>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261" name="Google Shape;261;p1">
                    <a:extLst>
                      <a:ext uri="{FF2B5EF4-FFF2-40B4-BE49-F238E27FC236}">
                        <a16:creationId xmlns:a16="http://schemas.microsoft.com/office/drawing/2014/main" id="{0398AC33-6049-2EDB-0A43-B5FCE2D6BB94}"/>
                      </a:ext>
                    </a:extLst>
                  </p:cNvPr>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262" name="Google Shape;262;p1">
                  <a:extLst>
                    <a:ext uri="{FF2B5EF4-FFF2-40B4-BE49-F238E27FC236}">
                      <a16:creationId xmlns:a16="http://schemas.microsoft.com/office/drawing/2014/main" id="{B5F942B4-08C0-37AA-0C1B-346FB0B9453E}"/>
                    </a:ext>
                  </a:extLst>
                </p:cNvPr>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263" name="Google Shape;263;p1">
                <a:extLst>
                  <a:ext uri="{FF2B5EF4-FFF2-40B4-BE49-F238E27FC236}">
                    <a16:creationId xmlns:a16="http://schemas.microsoft.com/office/drawing/2014/main" id="{1EA33C4C-A0FF-A395-29C7-40DB6F782706}"/>
                  </a:ext>
                </a:extLst>
              </p:cNvPr>
              <p:cNvSpPr/>
              <p:nvPr/>
            </p:nvSpPr>
            <p:spPr>
              <a:xfrm rot="10800000">
                <a:off x="611505" y="4117359"/>
                <a:ext cx="692689" cy="661753"/>
              </a:xfrm>
              <a:prstGeom prst="roundRect">
                <a:avLst>
                  <a:gd name="adj" fmla="val 16667"/>
                </a:avLst>
              </a:prstGeom>
              <a:blipFill rotWithShape="1">
                <a:blip r:embed="rId8">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64" name="Google Shape;264;p1">
              <a:extLst>
                <a:ext uri="{FF2B5EF4-FFF2-40B4-BE49-F238E27FC236}">
                  <a16:creationId xmlns:a16="http://schemas.microsoft.com/office/drawing/2014/main" id="{D3B0380F-4203-2397-B3AB-6B1FFBF04103}"/>
                </a:ext>
              </a:extLst>
            </p:cNvPr>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Bowlby One SC"/>
                  <a:ea typeface="Bowlby One SC"/>
                  <a:cs typeface="Bowlby One SC"/>
                  <a:sym typeface="Bowlby One SC"/>
                </a:rPr>
                <a:t>SHALEV LAU</a:t>
              </a:r>
              <a:endParaRPr sz="1600" b="0" i="0" u="none" strike="noStrike" cap="none">
                <a:solidFill>
                  <a:srgbClr val="000000"/>
                </a:solidFill>
                <a:latin typeface="Bowlby One SC"/>
                <a:ea typeface="Bowlby One SC"/>
                <a:cs typeface="Bowlby One SC"/>
                <a:sym typeface="Bowlby One SC"/>
              </a:endParaRPr>
            </a:p>
          </p:txBody>
        </p:sp>
      </p:grpSp>
      <p:grpSp>
        <p:nvGrpSpPr>
          <p:cNvPr id="265" name="Google Shape;265;p1">
            <a:extLst>
              <a:ext uri="{FF2B5EF4-FFF2-40B4-BE49-F238E27FC236}">
                <a16:creationId xmlns:a16="http://schemas.microsoft.com/office/drawing/2014/main" id="{BD9A0CC3-F7E0-4E5E-FA27-F327C45842A6}"/>
              </a:ext>
            </a:extLst>
          </p:cNvPr>
          <p:cNvGrpSpPr/>
          <p:nvPr/>
        </p:nvGrpSpPr>
        <p:grpSpPr>
          <a:xfrm>
            <a:off x="1057023" y="1722407"/>
            <a:ext cx="2571614" cy="976226"/>
            <a:chOff x="1057023" y="1722407"/>
            <a:chExt cx="2571614" cy="976226"/>
          </a:xfrm>
        </p:grpSpPr>
        <p:sp>
          <p:nvSpPr>
            <p:cNvPr id="266" name="Google Shape;266;p1">
              <a:extLst>
                <a:ext uri="{FF2B5EF4-FFF2-40B4-BE49-F238E27FC236}">
                  <a16:creationId xmlns:a16="http://schemas.microsoft.com/office/drawing/2014/main" id="{79AFF628-1181-5D27-2ED6-BA889E41AAC6}"/>
                </a:ext>
              </a:extLst>
            </p:cNvPr>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a:p>
          </p:txBody>
        </p:sp>
        <p:sp>
          <p:nvSpPr>
            <p:cNvPr id="267" name="Google Shape;267;p1">
              <a:extLst>
                <a:ext uri="{FF2B5EF4-FFF2-40B4-BE49-F238E27FC236}">
                  <a16:creationId xmlns:a16="http://schemas.microsoft.com/office/drawing/2014/main" id="{97CC53DD-6DD7-FA92-8235-B19483C2C14F}"/>
                </a:ext>
              </a:extLst>
            </p:cNvPr>
            <p:cNvSpPr/>
            <p:nvPr/>
          </p:nvSpPr>
          <p:spPr>
            <a:xfrm rot="20888314">
              <a:off x="1617316" y="1812484"/>
              <a:ext cx="1458368" cy="41541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FF9F3E"/>
                  </a:solidFill>
                  <a:latin typeface="Bowlby One SC"/>
                </a:rPr>
                <a:t>2024</a:t>
              </a:r>
            </a:p>
          </p:txBody>
        </p:sp>
      </p:grpSp>
    </p:spTree>
    <p:extLst>
      <p:ext uri="{BB962C8B-B14F-4D97-AF65-F5344CB8AC3E}">
        <p14:creationId xmlns:p14="http://schemas.microsoft.com/office/powerpoint/2010/main" val="131926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13"/>
          <p:cNvGrpSpPr/>
          <p:nvPr/>
        </p:nvGrpSpPr>
        <p:grpSpPr>
          <a:xfrm>
            <a:off x="6699375" y="134242"/>
            <a:ext cx="2290966" cy="847200"/>
            <a:chOff x="2281034" y="724796"/>
            <a:chExt cx="2290966" cy="847200"/>
          </a:xfrm>
        </p:grpSpPr>
        <p:sp>
          <p:nvSpPr>
            <p:cNvPr id="593" name="Google Shape;593;p1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4" name="Google Shape;594;p13"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95" name="Google Shape;595;p13"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596" name="Google Shape;596;p13"/>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Poppins Medium"/>
                <a:ea typeface="Poppins Medium"/>
                <a:cs typeface="Poppins Medium"/>
                <a:sym typeface="Poppins Medium"/>
              </a:rPr>
              <a:t>Python Basics</a:t>
            </a:r>
            <a:endParaRPr sz="36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DF4CFF4-ED2E-17C4-67B0-D9E4FA466CD0}"/>
              </a:ext>
            </a:extLst>
          </p:cNvPr>
          <p:cNvSpPr txBox="1"/>
          <p:nvPr/>
        </p:nvSpPr>
        <p:spPr>
          <a:xfrm>
            <a:off x="626640" y="1214902"/>
            <a:ext cx="7218218" cy="2314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Data Types</a:t>
            </a:r>
          </a:p>
          <a:p>
            <a:pPr marL="285750" indent="-285750">
              <a:lnSpc>
                <a:spcPct val="150000"/>
              </a:lnSpc>
              <a:buFont typeface="Arial" panose="020B0604020202020204" pitchFamily="34" charset="0"/>
              <a:buChar char="•"/>
            </a:pPr>
            <a:r>
              <a:rPr lang="en-US" dirty="0"/>
              <a:t>Arithmetic operations</a:t>
            </a:r>
          </a:p>
          <a:p>
            <a:pPr marL="285750" indent="-285750">
              <a:lnSpc>
                <a:spcPct val="150000"/>
              </a:lnSpc>
              <a:buFont typeface="Arial" panose="020B0604020202020204" pitchFamily="34" charset="0"/>
              <a:buChar char="•"/>
            </a:pPr>
            <a:r>
              <a:rPr lang="en-US" dirty="0"/>
              <a:t>Variable &amp; constant</a:t>
            </a:r>
          </a:p>
          <a:p>
            <a:pPr marL="285750" indent="-285750">
              <a:lnSpc>
                <a:spcPct val="150000"/>
              </a:lnSpc>
              <a:buFont typeface="Arial" panose="020B0604020202020204" pitchFamily="34" charset="0"/>
              <a:buChar char="•"/>
            </a:pPr>
            <a:r>
              <a:rPr lang="en-US" dirty="0"/>
              <a:t>Identifier</a:t>
            </a:r>
          </a:p>
          <a:p>
            <a:pPr marL="285750" indent="-285750">
              <a:lnSpc>
                <a:spcPct val="150000"/>
              </a:lnSpc>
              <a:buFont typeface="Arial" panose="020B0604020202020204" pitchFamily="34" charset="0"/>
              <a:buChar char="•"/>
            </a:pPr>
            <a:r>
              <a:rPr lang="en-US" dirty="0"/>
              <a:t>Type Casting</a:t>
            </a:r>
          </a:p>
          <a:p>
            <a:pPr marL="285750" indent="-285750">
              <a:lnSpc>
                <a:spcPct val="150000"/>
              </a:lnSpc>
              <a:buFont typeface="Arial" panose="020B0604020202020204" pitchFamily="34" charset="0"/>
              <a:buChar char="•"/>
            </a:pPr>
            <a:r>
              <a:rPr lang="en-US" dirty="0"/>
              <a:t>Input/ Output</a:t>
            </a:r>
          </a:p>
          <a:p>
            <a:pPr marL="285750" indent="-285750">
              <a:lnSpc>
                <a:spcPct val="150000"/>
              </a:lnSpc>
              <a:buFont typeface="Arial" panose="020B0604020202020204" pitchFamily="34" charset="0"/>
              <a:buChar char="•"/>
            </a:pPr>
            <a:r>
              <a:rPr lang="en-US" dirty="0"/>
              <a:t>Week 1 Project : BMI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14" descr="A white rectangular object with black border&#10;&#10;Description automatically generated"/>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602" name="Google Shape;602;p14"/>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Data Types</a:t>
            </a:r>
            <a:endParaRPr sz="2000" b="0" i="0" u="none" strike="noStrike" cap="none">
              <a:solidFill>
                <a:schemeClr val="dk1"/>
              </a:solidFill>
              <a:latin typeface="Poppins Medium"/>
              <a:ea typeface="Poppins Medium"/>
              <a:cs typeface="Poppins Medium"/>
              <a:sym typeface="Poppins Medium"/>
            </a:endParaRPr>
          </a:p>
        </p:txBody>
      </p:sp>
      <p:sp>
        <p:nvSpPr>
          <p:cNvPr id="603" name="Google Shape;603;p14"/>
          <p:cNvSpPr/>
          <p:nvPr/>
        </p:nvSpPr>
        <p:spPr>
          <a:xfrm>
            <a:off x="557710" y="962797"/>
            <a:ext cx="7614217" cy="117495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dirty="0">
                <a:sym typeface="Montserrat"/>
              </a:rPr>
              <a:t>Data types define a possible set of values and what operations can be done on them. Typically languages have primitives (basic data types from which all other data types are constructed).</a:t>
            </a:r>
            <a:endParaRPr dirty="0"/>
          </a:p>
          <a:p>
            <a:pPr marL="0" marR="0" lvl="0" indent="0" algn="l" rtl="0">
              <a:lnSpc>
                <a:spcPct val="100000"/>
              </a:lnSpc>
              <a:spcBef>
                <a:spcPts val="0"/>
              </a:spcBef>
              <a:spcAft>
                <a:spcPts val="0"/>
              </a:spcAft>
              <a:buClr>
                <a:srgbClr val="000000"/>
              </a:buClr>
              <a:buSzPts val="1200"/>
              <a:buFont typeface="Arial"/>
              <a:buNone/>
            </a:pPr>
            <a:endParaRPr sz="900" dirty="0">
              <a:sym typeface="Montserrat"/>
            </a:endParaRPr>
          </a:p>
          <a:p>
            <a:pPr marL="0" marR="0" lvl="0" indent="0" algn="l" rtl="0">
              <a:lnSpc>
                <a:spcPct val="100000"/>
              </a:lnSpc>
              <a:spcBef>
                <a:spcPts val="0"/>
              </a:spcBef>
              <a:spcAft>
                <a:spcPts val="0"/>
              </a:spcAft>
              <a:buClr>
                <a:srgbClr val="000000"/>
              </a:buClr>
              <a:buSzPts val="1200"/>
              <a:buFont typeface="Arial"/>
              <a:buNone/>
            </a:pPr>
            <a:r>
              <a:rPr lang="en-US" dirty="0">
                <a:sym typeface="Montserrat"/>
              </a:rPr>
              <a:t>In the case of Python every value is an object but don’t confuse this for an object type</a:t>
            </a:r>
            <a:r>
              <a:rPr lang="en-US" sz="1200" b="0" i="0" u="none" strike="noStrike" cap="none" dirty="0">
                <a:solidFill>
                  <a:srgbClr val="000000"/>
                </a:solidFill>
                <a:latin typeface="Montserrat"/>
                <a:ea typeface="Montserrat"/>
                <a:cs typeface="Montserrat"/>
                <a:sym typeface="Montserrat"/>
              </a:rPr>
              <a:t>. </a:t>
            </a:r>
            <a:endParaRPr sz="1200" b="0" i="0" u="none" strike="noStrike" cap="none" dirty="0">
              <a:solidFill>
                <a:srgbClr val="000000"/>
              </a:solidFill>
              <a:latin typeface="Arial"/>
              <a:ea typeface="Arial"/>
              <a:cs typeface="Arial"/>
              <a:sym typeface="Arial"/>
            </a:endParaRPr>
          </a:p>
        </p:txBody>
      </p:sp>
      <p:grpSp>
        <p:nvGrpSpPr>
          <p:cNvPr id="604" name="Google Shape;604;p14"/>
          <p:cNvGrpSpPr/>
          <p:nvPr/>
        </p:nvGrpSpPr>
        <p:grpSpPr>
          <a:xfrm>
            <a:off x="6519809" y="163706"/>
            <a:ext cx="2290966" cy="847200"/>
            <a:chOff x="2281034" y="724796"/>
            <a:chExt cx="2290966" cy="847200"/>
          </a:xfrm>
        </p:grpSpPr>
        <p:sp>
          <p:nvSpPr>
            <p:cNvPr id="605" name="Google Shape;605;p1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14"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607" name="Google Shape;607;p14" descr="A close up of a sign&#10;&#10;Description automatically generated"/>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608" name="Google Shape;608;p14"/>
          <p:cNvGraphicFramePr/>
          <p:nvPr>
            <p:extLst>
              <p:ext uri="{D42A27DB-BD31-4B8C-83A1-F6EECF244321}">
                <p14:modId xmlns:p14="http://schemas.microsoft.com/office/powerpoint/2010/main" val="3361354262"/>
              </p:ext>
            </p:extLst>
          </p:nvPr>
        </p:nvGraphicFramePr>
        <p:xfrm>
          <a:off x="557710" y="2203764"/>
          <a:ext cx="6437376" cy="2357691"/>
        </p:xfrm>
        <a:graphic>
          <a:graphicData uri="http://schemas.openxmlformats.org/drawingml/2006/table">
            <a:tbl>
              <a:tblPr firstRow="1" bandRow="1">
                <a:tableStyleId>{5202B0CA-FC54-4496-8BCA-5EF66A818D29}</a:tableStyleId>
              </a:tblPr>
              <a:tblGrid>
                <a:gridCol w="902208">
                  <a:extLst>
                    <a:ext uri="{9D8B030D-6E8A-4147-A177-3AD203B41FA5}">
                      <a16:colId xmlns:a16="http://schemas.microsoft.com/office/drawing/2014/main" val="20000"/>
                    </a:ext>
                  </a:extLst>
                </a:gridCol>
                <a:gridCol w="1182624">
                  <a:extLst>
                    <a:ext uri="{9D8B030D-6E8A-4147-A177-3AD203B41FA5}">
                      <a16:colId xmlns:a16="http://schemas.microsoft.com/office/drawing/2014/main" val="20001"/>
                    </a:ext>
                  </a:extLst>
                </a:gridCol>
                <a:gridCol w="1962912">
                  <a:extLst>
                    <a:ext uri="{9D8B030D-6E8A-4147-A177-3AD203B41FA5}">
                      <a16:colId xmlns:a16="http://schemas.microsoft.com/office/drawing/2014/main" val="4094176592"/>
                    </a:ext>
                  </a:extLst>
                </a:gridCol>
                <a:gridCol w="2389632">
                  <a:extLst>
                    <a:ext uri="{9D8B030D-6E8A-4147-A177-3AD203B41FA5}">
                      <a16:colId xmlns:a16="http://schemas.microsoft.com/office/drawing/2014/main" val="20002"/>
                    </a:ext>
                  </a:extLst>
                </a:gridCol>
              </a:tblGrid>
              <a:tr h="272226">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Data Types</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Python Classes</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dirty="0">
                          <a:solidFill>
                            <a:schemeClr val="accent6"/>
                          </a:solidFill>
                          <a:latin typeface="+mn-lt"/>
                        </a:rPr>
                        <a:t>Example</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Description</a:t>
                      </a:r>
                      <a:endParaRPr sz="1200" b="1" dirty="0">
                        <a:solidFill>
                          <a:schemeClr val="accent6"/>
                        </a:solidFill>
                        <a:latin typeface="+mn-lt"/>
                      </a:endParaRPr>
                    </a:p>
                  </a:txBody>
                  <a:tcPr marL="6300" marR="6300" marT="6300" marB="0" anchor="ctr">
                    <a:solidFill>
                      <a:schemeClr val="bg1">
                        <a:lumMod val="10000"/>
                      </a:schemeClr>
                    </a:solidFill>
                  </a:tcPr>
                </a:tc>
                <a:extLst>
                  <a:ext uri="{0D108BD9-81ED-4DB2-BD59-A6C34878D82A}">
                    <a16:rowId xmlns:a16="http://schemas.microsoft.com/office/drawing/2014/main" val="10000"/>
                  </a:ext>
                </a:extLst>
              </a:tr>
              <a:tr h="414287">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Numeric</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int, float, complex</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accent6"/>
                          </a:solidFill>
                          <a:highlight>
                            <a:srgbClr val="000000"/>
                          </a:highlight>
                          <a:latin typeface="+mn-lt"/>
                          <a:ea typeface="+mn-ea"/>
                          <a:cs typeface="+mn-cs"/>
                          <a:sym typeface="Arial"/>
                        </a:rPr>
                        <a:t>20, 20.5,2</a:t>
                      </a:r>
                      <a:r>
                        <a:rPr lang="en-US" sz="1200" b="0" i="0" u="none" strike="noStrike" cap="none" dirty="0">
                          <a:solidFill>
                            <a:schemeClr val="bg2">
                              <a:lumMod val="75000"/>
                            </a:schemeClr>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5</a:t>
                      </a:r>
                      <a:r>
                        <a:rPr lang="en-US" sz="1200" b="0" i="0" u="none" strike="noStrike" cap="none" dirty="0">
                          <a:solidFill>
                            <a:schemeClr val="bg2">
                              <a:lumMod val="75000"/>
                            </a:schemeClr>
                          </a:solidFill>
                          <a:highlight>
                            <a:srgbClr val="000000"/>
                          </a:highlight>
                          <a:latin typeface="+mn-lt"/>
                          <a:ea typeface="+mn-ea"/>
                          <a:cs typeface="+mn-cs"/>
                          <a:sym typeface="Arial"/>
                        </a:rPr>
                        <a:t>j</a:t>
                      </a:r>
                      <a:endParaRPr sz="1200" b="0" i="0" u="none" strike="noStrike" cap="none" dirty="0">
                        <a:solidFill>
                          <a:schemeClr val="bg2">
                            <a:lumMod val="75000"/>
                          </a:schemeClr>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numeric values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1"/>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String</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str</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accent6"/>
                          </a:solidFill>
                          <a:highlight>
                            <a:srgbClr val="000000"/>
                          </a:highlight>
                          <a:latin typeface="+mn-lt"/>
                          <a:ea typeface="+mn-ea"/>
                          <a:cs typeface="+mn-cs"/>
                          <a:sym typeface="Arial"/>
                        </a:rPr>
                        <a:t>"apple"</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holds sequence of characters</a:t>
                      </a:r>
                      <a:endParaRPr sz="1200" b="0" i="0" u="none" strike="noStrike" cap="none">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2"/>
                  </a:ext>
                </a:extLst>
              </a:tr>
              <a:tr h="414287">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Sequence</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list, tuple, range</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r>
                        <a:rPr lang="en-US" sz="1200" b="0" i="0" u="none" strike="noStrike" cap="none" dirty="0">
                          <a:solidFill>
                            <a:srgbClr val="FFFF00"/>
                          </a:solidFill>
                          <a:highlight>
                            <a:srgbClr val="000000"/>
                          </a:highlight>
                          <a:latin typeface="+mn-lt"/>
                          <a:ea typeface="+mn-ea"/>
                          <a:cs typeface="+mn-cs"/>
                          <a:sym typeface="Arial"/>
                        </a:rPr>
                        <a:t>]</a:t>
                      </a:r>
                    </a:p>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collection of items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3"/>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Mapping</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dict</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"name" : "John", "age" : </a:t>
                      </a:r>
                      <a:r>
                        <a:rPr lang="en-US" sz="1200" b="0" i="0" u="none" strike="noStrike" cap="none" dirty="0">
                          <a:solidFill>
                            <a:schemeClr val="bg2">
                              <a:lumMod val="75000"/>
                            </a:schemeClr>
                          </a:solidFill>
                          <a:highlight>
                            <a:srgbClr val="000000"/>
                          </a:highlight>
                          <a:latin typeface="+mn-lt"/>
                          <a:ea typeface="+mn-ea"/>
                          <a:cs typeface="+mn-cs"/>
                          <a:sym typeface="Arial"/>
                        </a:rPr>
                        <a:t>36</a:t>
                      </a:r>
                      <a:r>
                        <a:rPr lang="en-US" sz="1200" b="0" i="0" u="none" strike="noStrike" cap="none" dirty="0">
                          <a:solidFill>
                            <a:srgbClr val="FFFF00"/>
                          </a:solidFill>
                          <a:highlight>
                            <a:srgbClr val="000000"/>
                          </a:highlight>
                          <a:latin typeface="+mn-lt"/>
                          <a:ea typeface="+mn-ea"/>
                          <a:cs typeface="+mn-cs"/>
                          <a:sym typeface="Arial"/>
                        </a:rPr>
                        <a:t>}</a:t>
                      </a:r>
                      <a:endParaRPr sz="1200" b="0" i="0" u="none" strike="noStrike" cap="none" dirty="0">
                        <a:solidFill>
                          <a:srgbClr val="FFFF0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data in key-value pair form</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4"/>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Boolean</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bool</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92D050"/>
                          </a:solidFill>
                          <a:highlight>
                            <a:srgbClr val="000000"/>
                          </a:highlight>
                          <a:latin typeface="+mn-lt"/>
                          <a:ea typeface="+mn-ea"/>
                          <a:cs typeface="+mn-cs"/>
                          <a:sym typeface="Arial"/>
                        </a:rPr>
                        <a:t>True, False</a:t>
                      </a:r>
                      <a:endParaRPr sz="1200" b="0" i="0" u="none" strike="noStrike" cap="none" dirty="0">
                        <a:solidFill>
                          <a:srgbClr val="92D05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either True or False</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5"/>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Arial"/>
                        </a:rPr>
                        <a:t>Set</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set, </a:t>
                      </a:r>
                      <a:r>
                        <a:rPr lang="en-US" sz="1200" b="0" i="0" u="none" strike="noStrike" cap="none" dirty="0" err="1">
                          <a:solidFill>
                            <a:schemeClr val="dk1"/>
                          </a:solidFill>
                          <a:latin typeface="+mn-lt"/>
                          <a:ea typeface="+mn-ea"/>
                          <a:cs typeface="+mn-cs"/>
                          <a:sym typeface="Arial"/>
                        </a:rPr>
                        <a:t>frozeenset</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r>
                        <a:rPr lang="en-US" sz="1200" b="0" i="0" u="none" strike="noStrike" cap="none" dirty="0">
                          <a:solidFill>
                            <a:srgbClr val="FFFF00"/>
                          </a:solidFill>
                          <a:highlight>
                            <a:srgbClr val="000000"/>
                          </a:highlight>
                          <a:latin typeface="+mn-lt"/>
                          <a:ea typeface="+mn-ea"/>
                          <a:cs typeface="+mn-cs"/>
                          <a:sym typeface="Arial"/>
                        </a:rPr>
                        <a:t>}</a:t>
                      </a:r>
                      <a:endParaRPr sz="1200" b="0" i="0" u="none" strike="noStrike" cap="none" dirty="0">
                        <a:solidFill>
                          <a:srgbClr val="FFFF0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hold collection of unique items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6"/>
                  </a:ext>
                </a:extLst>
              </a:tr>
              <a:tr h="414287">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Binary</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bytes, </a:t>
                      </a:r>
                      <a:r>
                        <a:rPr lang="en-US" sz="1200" b="0" i="0" u="none" strike="noStrike" cap="none" dirty="0" err="1">
                          <a:solidFill>
                            <a:schemeClr val="dk1"/>
                          </a:solidFill>
                          <a:latin typeface="+mn-lt"/>
                          <a:ea typeface="+mn-ea"/>
                          <a:cs typeface="+mn-cs"/>
                          <a:sym typeface="Arial"/>
                        </a:rPr>
                        <a:t>bytearray</a:t>
                      </a:r>
                      <a:r>
                        <a:rPr lang="en-US" sz="1200" b="0" i="0" u="none" strike="noStrike" cap="none" dirty="0">
                          <a:solidFill>
                            <a:schemeClr val="dk1"/>
                          </a:solidFill>
                          <a:latin typeface="+mn-lt"/>
                          <a:ea typeface="+mn-ea"/>
                          <a:cs typeface="+mn-cs"/>
                          <a:sym typeface="Arial"/>
                        </a:rPr>
                        <a:t>, </a:t>
                      </a:r>
                      <a:r>
                        <a:rPr lang="en-US" sz="1200" b="0" i="0" u="none" strike="noStrike" cap="none" dirty="0" err="1">
                          <a:solidFill>
                            <a:schemeClr val="dk1"/>
                          </a:solidFill>
                          <a:latin typeface="+mn-lt"/>
                          <a:ea typeface="+mn-ea"/>
                          <a:cs typeface="+mn-cs"/>
                          <a:sym typeface="Arial"/>
                        </a:rPr>
                        <a:t>memoryview</a:t>
                      </a:r>
                      <a:endParaRPr lang="en-US"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err="1">
                          <a:solidFill>
                            <a:srgbClr val="FFFF00"/>
                          </a:solidFill>
                          <a:highlight>
                            <a:srgbClr val="000000"/>
                          </a:highlight>
                          <a:latin typeface="+mn-lt"/>
                          <a:ea typeface="+mn-ea"/>
                          <a:cs typeface="+mn-cs"/>
                          <a:sym typeface="Arial"/>
                        </a:rPr>
                        <a:t>b</a:t>
                      </a:r>
                      <a:r>
                        <a:rPr lang="en-US" sz="1200" b="0" i="0" u="none" strike="noStrike" cap="none" dirty="0" err="1">
                          <a:solidFill>
                            <a:schemeClr val="accent6"/>
                          </a:solidFill>
                          <a:highlight>
                            <a:srgbClr val="000000"/>
                          </a:highlight>
                          <a:latin typeface="+mn-lt"/>
                          <a:ea typeface="+mn-ea"/>
                          <a:cs typeface="+mn-cs"/>
                          <a:sym typeface="Arial"/>
                        </a:rPr>
                        <a:t>"Hello</a:t>
                      </a:r>
                      <a:r>
                        <a:rPr lang="en-US" sz="1200" b="0" i="0" u="none" strike="noStrike" cap="none" dirty="0">
                          <a:solidFill>
                            <a:schemeClr val="accent6"/>
                          </a:solidFill>
                          <a:highlight>
                            <a:srgbClr val="000000"/>
                          </a:highlight>
                          <a:latin typeface="+mn-lt"/>
                          <a:ea typeface="+mn-ea"/>
                          <a:cs typeface="+mn-cs"/>
                          <a:sym typeface="Arial"/>
                        </a:rPr>
                        <a:t>"</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Hold binary (non-printable) data</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3585628126"/>
                  </a:ext>
                </a:extLst>
              </a:tr>
            </a:tbl>
          </a:graphicData>
        </a:graphic>
      </p:graphicFrame>
      <p:sp>
        <p:nvSpPr>
          <p:cNvPr id="2" name="Google Shape;673;p19">
            <a:extLst>
              <a:ext uri="{FF2B5EF4-FFF2-40B4-BE49-F238E27FC236}">
                <a16:creationId xmlns:a16="http://schemas.microsoft.com/office/drawing/2014/main" id="{A893D48A-C1FD-F709-8187-6E31EC7D86AD}"/>
              </a:ext>
            </a:extLst>
          </p:cNvPr>
          <p:cNvSpPr txBox="1"/>
          <p:nvPr/>
        </p:nvSpPr>
        <p:spPr>
          <a:xfrm>
            <a:off x="7219571" y="2888731"/>
            <a:ext cx="1924429" cy="769401"/>
          </a:xfrm>
          <a:prstGeom prst="rect">
            <a:avLst/>
          </a:prstGeom>
          <a:solidFill>
            <a:schemeClr val="dk1"/>
          </a:solidFill>
          <a:ln>
            <a:noFill/>
          </a:ln>
        </p:spPr>
        <p:txBody>
          <a:bodyPr spcFirstLastPara="1" wrap="square" lIns="91425" tIns="45700" rIns="91425" bIns="45700" anchor="t" anchorCtr="0">
            <a:spAutoFit/>
          </a:bodyPr>
          <a:lstStyle/>
          <a:p>
            <a:r>
              <a:rPr lang="en-US" sz="1100" b="0" dirty="0">
                <a:solidFill>
                  <a:srgbClr val="FF9B00"/>
                </a:solidFill>
                <a:effectLst/>
                <a:latin typeface="Consolas" panose="020B0609020204030204" pitchFamily="49" charset="0"/>
              </a:rPr>
              <a:t>number</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20</a:t>
            </a:r>
            <a:endParaRPr lang="en-US" sz="1100" b="0" dirty="0">
              <a:solidFill>
                <a:srgbClr val="F7F7F7"/>
              </a:solidFill>
              <a:effectLst/>
              <a:latin typeface="Consolas" panose="020B0609020204030204" pitchFamily="49" charset="0"/>
            </a:endParaRPr>
          </a:p>
          <a:p>
            <a:r>
              <a:rPr lang="en-US" sz="1100" b="0" dirty="0">
                <a:solidFill>
                  <a:srgbClr val="FF9B00"/>
                </a:solidFill>
                <a:effectLst/>
                <a:latin typeface="Consolas" panose="020B0609020204030204" pitchFamily="49" charset="0"/>
              </a:rPr>
              <a:t>fruit</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"pear"</a:t>
            </a:r>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00E00E"/>
                </a:solidFill>
                <a:latin typeface="Consolas"/>
                <a:ea typeface="Consolas"/>
                <a:cs typeface="Consolas"/>
                <a:sym typeface="Consolas"/>
              </a:rPr>
              <a:t>type</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fruit</a:t>
            </a:r>
            <a:r>
              <a:rPr lang="en-US" sz="1100" b="0" i="0" u="none" strike="noStrike" cap="none" dirty="0">
                <a:solidFill>
                  <a:srgbClr val="F7F7F7"/>
                </a:solidFill>
                <a:latin typeface="Consolas"/>
                <a:ea typeface="Consolas"/>
                <a:cs typeface="Consolas"/>
                <a:sym typeface="Consolas"/>
              </a:rPr>
              <a:t>))</a:t>
            </a:r>
          </a:p>
          <a:p>
            <a:r>
              <a:rPr lang="en-US" sz="1100" b="0" i="1" u="none" strike="noStrike" cap="none" dirty="0">
                <a:solidFill>
                  <a:srgbClr val="8E8E8E"/>
                </a:solidFill>
                <a:latin typeface="Consolas"/>
                <a:ea typeface="Consolas"/>
                <a:cs typeface="Consolas"/>
                <a:sym typeface="Consolas"/>
              </a:rPr>
              <a:t># type &lt;</a:t>
            </a:r>
            <a:r>
              <a:rPr lang="en-US" sz="1100" b="0" i="1" u="none" strike="noStrike" cap="none" dirty="0" err="1">
                <a:solidFill>
                  <a:srgbClr val="8E8E8E"/>
                </a:solidFill>
                <a:latin typeface="Consolas"/>
                <a:ea typeface="Consolas"/>
                <a:cs typeface="Consolas"/>
                <a:sym typeface="Consolas"/>
              </a:rPr>
              <a:t>class‘string</a:t>
            </a:r>
            <a:r>
              <a:rPr lang="en-US" sz="1100" i="1" dirty="0">
                <a:solidFill>
                  <a:srgbClr val="8E8E8E"/>
                </a:solidFill>
                <a:latin typeface="Consolas"/>
                <a:ea typeface="Consolas"/>
                <a:cs typeface="Consolas"/>
                <a:sym typeface="Consolas"/>
              </a:rPr>
              <a:t>’</a:t>
            </a:r>
            <a:r>
              <a:rPr lang="en-US" sz="1100" b="0" i="1" u="none" strike="noStrike" cap="none" dirty="0">
                <a:solidFill>
                  <a:srgbClr val="8E8E8E"/>
                </a:solidFill>
                <a:latin typeface="Consolas"/>
                <a:ea typeface="Consolas"/>
                <a:cs typeface="Consolas"/>
                <a:sym typeface="Consolas"/>
              </a:rPr>
              <a:t>&gt;</a:t>
            </a:r>
            <a:endParaRPr lang="en-US" sz="1100" b="0" i="0" u="none" strike="noStrike" cap="none" dirty="0">
              <a:solidFill>
                <a:srgbClr val="F7F7F7"/>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2B532F71-6DF1-71FA-8F69-DE465D160F5B}"/>
            </a:ext>
          </a:extLst>
        </p:cNvPr>
        <p:cNvGrpSpPr/>
        <p:nvPr/>
      </p:nvGrpSpPr>
      <p:grpSpPr>
        <a:xfrm>
          <a:off x="0" y="0"/>
          <a:ext cx="0" cy="0"/>
          <a:chOff x="0" y="0"/>
          <a:chExt cx="0" cy="0"/>
        </a:xfrm>
      </p:grpSpPr>
      <p:pic>
        <p:nvPicPr>
          <p:cNvPr id="601" name="Google Shape;601;p14" descr="A white rectangular object with black border&#10;&#10;Description automatically generated">
            <a:extLst>
              <a:ext uri="{FF2B5EF4-FFF2-40B4-BE49-F238E27FC236}">
                <a16:creationId xmlns:a16="http://schemas.microsoft.com/office/drawing/2014/main" id="{8FDC6F98-A7A3-EE8E-B178-2D6AA2690434}"/>
              </a:ext>
            </a:extLst>
          </p:cNvPr>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602" name="Google Shape;602;p14">
            <a:extLst>
              <a:ext uri="{FF2B5EF4-FFF2-40B4-BE49-F238E27FC236}">
                <a16:creationId xmlns:a16="http://schemas.microsoft.com/office/drawing/2014/main" id="{07AFCBFA-3289-B73E-0985-9BD9D200A7F2}"/>
              </a:ext>
            </a:extLst>
          </p:cNvPr>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Arithmetic operations</a:t>
            </a:r>
            <a:endParaRPr sz="2000" b="0" i="0" u="none" strike="noStrike" cap="none" dirty="0">
              <a:solidFill>
                <a:schemeClr val="dk1"/>
              </a:solidFill>
              <a:latin typeface="Poppins Medium"/>
              <a:ea typeface="Poppins Medium"/>
              <a:cs typeface="Poppins Medium"/>
              <a:sym typeface="Poppins Medium"/>
            </a:endParaRPr>
          </a:p>
        </p:txBody>
      </p:sp>
      <p:sp>
        <p:nvSpPr>
          <p:cNvPr id="603" name="Google Shape;603;p14">
            <a:extLst>
              <a:ext uri="{FF2B5EF4-FFF2-40B4-BE49-F238E27FC236}">
                <a16:creationId xmlns:a16="http://schemas.microsoft.com/office/drawing/2014/main" id="{7510C242-4E22-37F5-7D1F-D156AC886A43}"/>
              </a:ext>
            </a:extLst>
          </p:cNvPr>
          <p:cNvSpPr/>
          <p:nvPr/>
        </p:nvSpPr>
        <p:spPr>
          <a:xfrm>
            <a:off x="624392" y="1347845"/>
            <a:ext cx="4114931" cy="682607"/>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GB" dirty="0"/>
              <a:t>Python follows the traditional mathematical operations and rules of precedence (BIDMAS).</a:t>
            </a:r>
          </a:p>
        </p:txBody>
      </p:sp>
      <p:grpSp>
        <p:nvGrpSpPr>
          <p:cNvPr id="604" name="Google Shape;604;p14">
            <a:extLst>
              <a:ext uri="{FF2B5EF4-FFF2-40B4-BE49-F238E27FC236}">
                <a16:creationId xmlns:a16="http://schemas.microsoft.com/office/drawing/2014/main" id="{CBCF1F81-8823-C93F-064B-8485385FE77D}"/>
              </a:ext>
            </a:extLst>
          </p:cNvPr>
          <p:cNvGrpSpPr/>
          <p:nvPr/>
        </p:nvGrpSpPr>
        <p:grpSpPr>
          <a:xfrm>
            <a:off x="6714243" y="4138736"/>
            <a:ext cx="2290966" cy="847200"/>
            <a:chOff x="2281034" y="724796"/>
            <a:chExt cx="2290966" cy="847200"/>
          </a:xfrm>
        </p:grpSpPr>
        <p:sp>
          <p:nvSpPr>
            <p:cNvPr id="605" name="Google Shape;605;p14">
              <a:extLst>
                <a:ext uri="{FF2B5EF4-FFF2-40B4-BE49-F238E27FC236}">
                  <a16:creationId xmlns:a16="http://schemas.microsoft.com/office/drawing/2014/main" id="{FAD45816-4E56-E151-1351-4DFF401FF883}"/>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14" descr="A close up of a sign&#10;&#10;Description automatically generated">
              <a:extLst>
                <a:ext uri="{FF2B5EF4-FFF2-40B4-BE49-F238E27FC236}">
                  <a16:creationId xmlns:a16="http://schemas.microsoft.com/office/drawing/2014/main" id="{722AD732-CDDD-5F52-E0EE-DCDEB7E3DCA9}"/>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607" name="Google Shape;607;p14" descr="A close up of a sign&#10;&#10;Description automatically generated">
              <a:extLst>
                <a:ext uri="{FF2B5EF4-FFF2-40B4-BE49-F238E27FC236}">
                  <a16:creationId xmlns:a16="http://schemas.microsoft.com/office/drawing/2014/main" id="{992F72BF-A901-D291-932A-EDBE2A60109B}"/>
                </a:ext>
              </a:extLst>
            </p:cNvPr>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6" name="Table 9">
            <a:extLst>
              <a:ext uri="{FF2B5EF4-FFF2-40B4-BE49-F238E27FC236}">
                <a16:creationId xmlns:a16="http://schemas.microsoft.com/office/drawing/2014/main" id="{9E56D123-466E-69EC-D4E0-4042A4C014B5}"/>
              </a:ext>
            </a:extLst>
          </p:cNvPr>
          <p:cNvGraphicFramePr>
            <a:graphicFrameLocks noGrp="1"/>
          </p:cNvGraphicFramePr>
          <p:nvPr>
            <p:extLst>
              <p:ext uri="{D42A27DB-BD31-4B8C-83A1-F6EECF244321}">
                <p14:modId xmlns:p14="http://schemas.microsoft.com/office/powerpoint/2010/main" val="2865608887"/>
              </p:ext>
            </p:extLst>
          </p:nvPr>
        </p:nvGraphicFramePr>
        <p:xfrm>
          <a:off x="647628" y="2153543"/>
          <a:ext cx="4163536" cy="2225040"/>
        </p:xfrm>
        <a:graphic>
          <a:graphicData uri="http://schemas.openxmlformats.org/drawingml/2006/table">
            <a:tbl>
              <a:tblPr firstRow="1" bandRow="1">
                <a:tableStyleId>{5202B0CA-FC54-4496-8BCA-5EF66A818D29}</a:tableStyleId>
              </a:tblPr>
              <a:tblGrid>
                <a:gridCol w="868230">
                  <a:extLst>
                    <a:ext uri="{9D8B030D-6E8A-4147-A177-3AD203B41FA5}">
                      <a16:colId xmlns:a16="http://schemas.microsoft.com/office/drawing/2014/main" val="3585971444"/>
                    </a:ext>
                  </a:extLst>
                </a:gridCol>
                <a:gridCol w="1649387">
                  <a:extLst>
                    <a:ext uri="{9D8B030D-6E8A-4147-A177-3AD203B41FA5}">
                      <a16:colId xmlns:a16="http://schemas.microsoft.com/office/drawing/2014/main" val="3428917110"/>
                    </a:ext>
                  </a:extLst>
                </a:gridCol>
                <a:gridCol w="1645919">
                  <a:extLst>
                    <a:ext uri="{9D8B030D-6E8A-4147-A177-3AD203B41FA5}">
                      <a16:colId xmlns:a16="http://schemas.microsoft.com/office/drawing/2014/main" val="4141224630"/>
                    </a:ext>
                  </a:extLst>
                </a:gridCol>
              </a:tblGrid>
              <a:tr h="0">
                <a:tc>
                  <a:txBody>
                    <a:bodyPr/>
                    <a:lstStyle/>
                    <a:p>
                      <a:r>
                        <a:rPr lang="en-GB" sz="1000" dirty="0">
                          <a:solidFill>
                            <a:schemeClr val="accent6"/>
                          </a:solidFill>
                        </a:rPr>
                        <a:t>Operator</a:t>
                      </a:r>
                      <a:endParaRPr lang="en-GB" sz="1000" dirty="0">
                        <a:solidFill>
                          <a:schemeClr val="accent6"/>
                        </a:solidFill>
                        <a:latin typeface="Montserrat" pitchFamily="2" charset="0"/>
                      </a:endParaRPr>
                    </a:p>
                  </a:txBody>
                  <a:tcPr/>
                </a:tc>
                <a:tc>
                  <a:txBody>
                    <a:bodyPr/>
                    <a:lstStyle/>
                    <a:p>
                      <a:r>
                        <a:rPr lang="en-GB" sz="1000" dirty="0">
                          <a:solidFill>
                            <a:schemeClr val="accent6"/>
                          </a:solidFill>
                        </a:rPr>
                        <a:t>Operation</a:t>
                      </a:r>
                      <a:endParaRPr lang="en-GB" sz="1000" dirty="0">
                        <a:solidFill>
                          <a:schemeClr val="accent6"/>
                        </a:solidFill>
                        <a:latin typeface="Montserrat" pitchFamily="2" charset="0"/>
                      </a:endParaRPr>
                    </a:p>
                  </a:txBody>
                  <a:tcPr/>
                </a:tc>
                <a:tc>
                  <a:txBody>
                    <a:bodyPr/>
                    <a:lstStyle/>
                    <a:p>
                      <a:r>
                        <a:rPr lang="en-GB" sz="1000" dirty="0">
                          <a:solidFill>
                            <a:schemeClr val="accent6"/>
                          </a:solidFill>
                        </a:rPr>
                        <a:t>Example</a:t>
                      </a:r>
                      <a:endParaRPr lang="en-GB" sz="1000" dirty="0">
                        <a:solidFill>
                          <a:schemeClr val="accent6"/>
                        </a:solidFill>
                        <a:latin typeface="Montserrat" pitchFamily="2" charset="0"/>
                      </a:endParaRPr>
                    </a:p>
                  </a:txBody>
                  <a:tcPr/>
                </a:tc>
                <a:extLst>
                  <a:ext uri="{0D108BD9-81ED-4DB2-BD59-A6C34878D82A}">
                    <a16:rowId xmlns:a16="http://schemas.microsoft.com/office/drawing/2014/main" val="2127925823"/>
                  </a:ext>
                </a:extLst>
              </a:tr>
              <a:tr h="0">
                <a:tc>
                  <a:txBody>
                    <a:bodyPr/>
                    <a:lstStyle/>
                    <a:p>
                      <a:r>
                        <a:rPr lang="en-GB" sz="1100" dirty="0">
                          <a:solidFill>
                            <a:srgbClr val="3A3A3C"/>
                          </a:solidFill>
                        </a:rPr>
                        <a:t>+</a:t>
                      </a:r>
                      <a:endParaRPr lang="en-GB" sz="1100" dirty="0">
                        <a:solidFill>
                          <a:srgbClr val="3A3A3C"/>
                        </a:solidFill>
                        <a:latin typeface="Montserrat" pitchFamily="2" charset="0"/>
                      </a:endParaRPr>
                    </a:p>
                  </a:txBody>
                  <a:tcPr/>
                </a:tc>
                <a:tc>
                  <a:txBody>
                    <a:bodyPr/>
                    <a:lstStyle/>
                    <a:p>
                      <a:r>
                        <a:rPr lang="en-GB" sz="1100" dirty="0"/>
                        <a:t>Addition</a:t>
                      </a:r>
                      <a:endParaRPr lang="en-GB" sz="1100" dirty="0">
                        <a:latin typeface="Montserrat"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6</a:t>
                      </a:r>
                      <a:endParaRPr lang="en-GB" sz="1100" b="0" dirty="0">
                        <a:solidFill>
                          <a:srgbClr val="7060EB"/>
                        </a:solidFill>
                        <a:effectLst/>
                        <a:highlight>
                          <a:srgbClr val="000000"/>
                        </a:highlight>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376930256"/>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Subtraction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5</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198904152"/>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Multiplication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8</a:t>
                      </a:r>
                      <a:endParaRPr lang="en-GB" sz="1100" b="0" dirty="0">
                        <a:solidFill>
                          <a:srgbClr val="FFFFFF"/>
                        </a:solidFill>
                        <a:effectLst/>
                        <a:highlight>
                          <a:srgbClr val="000000"/>
                        </a:highlight>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92709367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Exponent</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16</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3684385849"/>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Division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3.5</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300302609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Floor (or Integer) division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a:t>
                      </a:r>
                      <a:endParaRPr lang="en-US" sz="1100" b="0" dirty="0">
                        <a:solidFill>
                          <a:srgbClr val="F7F7F7"/>
                        </a:solidFill>
                        <a:effectLst/>
                        <a:highlight>
                          <a:srgbClr val="000000"/>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dirty="0">
                          <a:solidFill>
                            <a:srgbClr val="8E8E8E"/>
                          </a:solidFill>
                          <a:effectLst/>
                          <a:highlight>
                            <a:srgbClr val="000000"/>
                          </a:highlight>
                          <a:latin typeface="Consolas" panose="020B0609020204030204" pitchFamily="49" charset="0"/>
                        </a:rPr>
                        <a:t># 3.5 rounds to 3</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83645685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Modulus</a:t>
                      </a:r>
                      <a:endParaRPr lang="en-GB" sz="1100" dirty="0">
                        <a:latin typeface="Courier New" panose="02070309020205020404" pitchFamily="49" charset="0"/>
                        <a:cs typeface="Courier New" panose="02070309020205020404" pitchFamily="49" charset="0"/>
                      </a:endParaRPr>
                    </a:p>
                  </a:txBody>
                  <a:tcPr/>
                </a:tc>
                <a:tc>
                  <a:txBody>
                    <a:bodyPr/>
                    <a:lstStyle/>
                    <a:p>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5</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2887886003"/>
                  </a:ext>
                </a:extLst>
              </a:tr>
            </a:tbl>
          </a:graphicData>
        </a:graphic>
      </p:graphicFrame>
      <p:sp>
        <p:nvSpPr>
          <p:cNvPr id="10" name="Content Placeholder 7">
            <a:extLst>
              <a:ext uri="{FF2B5EF4-FFF2-40B4-BE49-F238E27FC236}">
                <a16:creationId xmlns:a16="http://schemas.microsoft.com/office/drawing/2014/main" id="{29DAEE8B-D6CE-1802-96F0-1854BD441876}"/>
              </a:ext>
            </a:extLst>
          </p:cNvPr>
          <p:cNvSpPr txBox="1">
            <a:spLocks/>
          </p:cNvSpPr>
          <p:nvPr/>
        </p:nvSpPr>
        <p:spPr>
          <a:xfrm>
            <a:off x="5132831" y="1120006"/>
            <a:ext cx="3815631" cy="7035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400" dirty="0">
              <a:solidFill>
                <a:srgbClr val="000000"/>
              </a:solidFill>
              <a:latin typeface="Arial"/>
              <a:cs typeface="Arial"/>
            </a:endParaRPr>
          </a:p>
        </p:txBody>
      </p:sp>
      <p:sp>
        <p:nvSpPr>
          <p:cNvPr id="2" name="Google Shape;673;p19">
            <a:extLst>
              <a:ext uri="{FF2B5EF4-FFF2-40B4-BE49-F238E27FC236}">
                <a16:creationId xmlns:a16="http://schemas.microsoft.com/office/drawing/2014/main" id="{47CAF060-5F5F-81B6-74DA-F420365D3F19}"/>
              </a:ext>
            </a:extLst>
          </p:cNvPr>
          <p:cNvSpPr txBox="1"/>
          <p:nvPr/>
        </p:nvSpPr>
        <p:spPr>
          <a:xfrm>
            <a:off x="5233082" y="3145290"/>
            <a:ext cx="1400217" cy="738623"/>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20</a:t>
            </a:r>
            <a:endParaRPr lang="en-US" sz="1400" b="0" dirty="0">
              <a:solidFill>
                <a:srgbClr val="F7F7F7"/>
              </a:solidFill>
              <a:effectLst/>
              <a:latin typeface="Consolas" panose="020B0609020204030204" pitchFamily="49" charset="0"/>
            </a:endParaRPr>
          </a:p>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a:t>
            </a:r>
            <a:endParaRPr lang="en-US" sz="1400" b="0" dirty="0">
              <a:solidFill>
                <a:srgbClr val="F7F7F7"/>
              </a:solidFill>
              <a:effectLst/>
              <a:latin typeface="Consolas" panose="020B0609020204030204" pitchFamily="49" charset="0"/>
            </a:endParaRP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i="1" dirty="0">
                <a:solidFill>
                  <a:srgbClr val="8E8E8E"/>
                </a:solidFill>
                <a:effectLst/>
                <a:latin typeface="Consolas" panose="020B0609020204030204" pitchFamily="49" charset="0"/>
              </a:rPr>
              <a:t>#10</a:t>
            </a:r>
            <a:endParaRPr lang="en-US" sz="1400" b="0" dirty="0">
              <a:solidFill>
                <a:srgbClr val="F7F7F7"/>
              </a:solidFill>
              <a:effectLst/>
              <a:latin typeface="Consolas" panose="020B0609020204030204" pitchFamily="49" charset="0"/>
            </a:endParaRPr>
          </a:p>
        </p:txBody>
      </p:sp>
      <p:sp>
        <p:nvSpPr>
          <p:cNvPr id="3" name="Google Shape;673;p19">
            <a:extLst>
              <a:ext uri="{FF2B5EF4-FFF2-40B4-BE49-F238E27FC236}">
                <a16:creationId xmlns:a16="http://schemas.microsoft.com/office/drawing/2014/main" id="{55F2FA93-12F6-3FEB-E5CD-2358A875CDDA}"/>
              </a:ext>
            </a:extLst>
          </p:cNvPr>
          <p:cNvSpPr txBox="1"/>
          <p:nvPr/>
        </p:nvSpPr>
        <p:spPr>
          <a:xfrm>
            <a:off x="7026806" y="3145290"/>
            <a:ext cx="1469566" cy="738623"/>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20</a:t>
            </a:r>
            <a:endParaRPr lang="en-US" sz="1400" b="0" dirty="0">
              <a:solidFill>
                <a:srgbClr val="F7F7F7"/>
              </a:solidFill>
              <a:effectLst/>
              <a:latin typeface="Consolas" panose="020B0609020204030204" pitchFamily="49" charset="0"/>
            </a:endParaRPr>
          </a:p>
          <a:p>
            <a:r>
              <a:rPr lang="en-US" b="0" dirty="0">
                <a:solidFill>
                  <a:srgbClr val="FF9B00"/>
                </a:solidFill>
                <a:effectLst/>
                <a:latin typeface="Consolas" panose="020B0609020204030204" pitchFamily="49" charset="0"/>
              </a:rPr>
              <a:t>x</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2</a:t>
            </a:r>
            <a:endParaRPr lang="en-US" b="0" dirty="0">
              <a:solidFill>
                <a:srgbClr val="F7F7F7"/>
              </a:solidFill>
              <a:effectLst/>
              <a:latin typeface="Consolas" panose="020B0609020204030204" pitchFamily="49" charset="0"/>
            </a:endParaRP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i="1" dirty="0">
                <a:solidFill>
                  <a:srgbClr val="8E8E8E"/>
                </a:solidFill>
                <a:effectLst/>
                <a:latin typeface="Consolas" panose="020B0609020204030204" pitchFamily="49" charset="0"/>
              </a:rPr>
              <a:t>#10</a:t>
            </a:r>
            <a:endParaRPr lang="en-US" sz="1400" b="0" dirty="0">
              <a:solidFill>
                <a:srgbClr val="F7F7F7"/>
              </a:solidFill>
              <a:effectLst/>
              <a:latin typeface="Consolas" panose="020B0609020204030204" pitchFamily="49" charset="0"/>
            </a:endParaRPr>
          </a:p>
        </p:txBody>
      </p:sp>
      <p:sp>
        <p:nvSpPr>
          <p:cNvPr id="4" name="Content Placeholder 7">
            <a:extLst>
              <a:ext uri="{FF2B5EF4-FFF2-40B4-BE49-F238E27FC236}">
                <a16:creationId xmlns:a16="http://schemas.microsoft.com/office/drawing/2014/main" id="{9819B624-D20A-6AE2-A4B5-6F203262C347}"/>
              </a:ext>
            </a:extLst>
          </p:cNvPr>
          <p:cNvSpPr txBox="1">
            <a:spLocks/>
          </p:cNvSpPr>
          <p:nvPr/>
        </p:nvSpPr>
        <p:spPr>
          <a:xfrm>
            <a:off x="6580118" y="3266063"/>
            <a:ext cx="596991" cy="7035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dirty="0">
                <a:solidFill>
                  <a:srgbClr val="000000"/>
                </a:solidFill>
                <a:latin typeface="Montserrat" pitchFamily="2" charset="0"/>
              </a:rPr>
              <a:t>=</a:t>
            </a:r>
          </a:p>
        </p:txBody>
      </p:sp>
      <p:sp>
        <p:nvSpPr>
          <p:cNvPr id="5" name="Google Shape;603;p14">
            <a:extLst>
              <a:ext uri="{FF2B5EF4-FFF2-40B4-BE49-F238E27FC236}">
                <a16:creationId xmlns:a16="http://schemas.microsoft.com/office/drawing/2014/main" id="{2E924E6C-D754-BCB5-84DE-3D40807E8EAD}"/>
              </a:ext>
            </a:extLst>
          </p:cNvPr>
          <p:cNvSpPr/>
          <p:nvPr/>
        </p:nvSpPr>
        <p:spPr>
          <a:xfrm>
            <a:off x="5144229" y="1750361"/>
            <a:ext cx="3254801" cy="124800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indent="0">
              <a:buFont typeface="Arial" panose="020B0604020202020204" pitchFamily="34" charset="0"/>
              <a:buNone/>
            </a:pPr>
            <a:r>
              <a:rPr lang="en-GB" sz="1400" dirty="0">
                <a:solidFill>
                  <a:srgbClr val="000000"/>
                </a:solidFill>
                <a:latin typeface="Arial"/>
                <a:cs typeface="Arial"/>
              </a:rPr>
              <a:t>If you ever need to do an operation on an existing variable you can put the operator in front of the assignment syntax.</a:t>
            </a:r>
          </a:p>
        </p:txBody>
      </p:sp>
    </p:spTree>
    <p:extLst>
      <p:ext uri="{BB962C8B-B14F-4D97-AF65-F5344CB8AC3E}">
        <p14:creationId xmlns:p14="http://schemas.microsoft.com/office/powerpoint/2010/main" val="119062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
          <p:cNvGrpSpPr/>
          <p:nvPr/>
        </p:nvGrpSpPr>
        <p:grpSpPr>
          <a:xfrm>
            <a:off x="6699375" y="134242"/>
            <a:ext cx="2290966" cy="847200"/>
            <a:chOff x="2281034" y="724796"/>
            <a:chExt cx="2290966" cy="847200"/>
          </a:xfrm>
        </p:grpSpPr>
        <p:sp>
          <p:nvSpPr>
            <p:cNvPr id="273" name="Google Shape;273;p2"/>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2"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75" name="Google Shape;275;p2"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276" name="Google Shape;276;p2"/>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Poppins Medium"/>
                <a:ea typeface="Poppins Medium"/>
                <a:cs typeface="Poppins Medium"/>
                <a:sym typeface="Poppins Medium"/>
              </a:rPr>
              <a:t>Introduction</a:t>
            </a:r>
            <a:endParaRPr sz="3600" b="0" i="0" u="none" strike="noStrike" cap="none" dirty="0">
              <a:solidFill>
                <a:srgbClr val="000000"/>
              </a:solidFill>
              <a:latin typeface="Arial"/>
              <a:ea typeface="Arial"/>
              <a:cs typeface="Arial"/>
              <a:sym typeface="Arial"/>
            </a:endParaRPr>
          </a:p>
        </p:txBody>
      </p:sp>
      <p:sp>
        <p:nvSpPr>
          <p:cNvPr id="277" name="Google Shape;277;p2"/>
          <p:cNvSpPr txBox="1"/>
          <p:nvPr/>
        </p:nvSpPr>
        <p:spPr>
          <a:xfrm>
            <a:off x="671576" y="981442"/>
            <a:ext cx="5424424" cy="4216309"/>
          </a:xfrm>
          <a:prstGeom prst="rect">
            <a:avLst/>
          </a:prstGeom>
          <a:noFill/>
          <a:ln>
            <a:noFill/>
          </a:ln>
        </p:spPr>
        <p:txBody>
          <a:bodyPr spcFirstLastPara="1" wrap="square" lIns="91425" tIns="45700" rIns="91425" bIns="45700" anchor="t" anchorCtr="0">
            <a:noAutofit/>
          </a:bodyPr>
          <a:lstStyle/>
          <a:p>
            <a:pPr marL="0" marR="0" lvl="1" indent="88900" algn="l"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E420E4F-3788-F4B2-588F-D5E8F4AC18FF}"/>
              </a:ext>
            </a:extLst>
          </p:cNvPr>
          <p:cNvSpPr txBox="1"/>
          <p:nvPr/>
        </p:nvSpPr>
        <p:spPr>
          <a:xfrm>
            <a:off x="755073" y="1278119"/>
            <a:ext cx="6400800"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Introduce Enactus </a:t>
            </a:r>
          </a:p>
          <a:p>
            <a:pPr marL="285750" indent="-285750">
              <a:lnSpc>
                <a:spcPct val="150000"/>
              </a:lnSpc>
              <a:buFont typeface="Arial" panose="020B0604020202020204" pitchFamily="34" charset="0"/>
              <a:buChar char="•"/>
            </a:pPr>
            <a:r>
              <a:rPr lang="en-US" dirty="0"/>
              <a:t>Social Media</a:t>
            </a:r>
          </a:p>
          <a:p>
            <a:pPr marL="285750" indent="-285750">
              <a:lnSpc>
                <a:spcPct val="150000"/>
              </a:lnSpc>
              <a:buFont typeface="Arial" panose="020B0604020202020204" pitchFamily="34" charset="0"/>
              <a:buChar char="•"/>
            </a:pPr>
            <a:r>
              <a:rPr lang="en-US" dirty="0"/>
              <a:t>Why learn Python</a:t>
            </a:r>
          </a:p>
          <a:p>
            <a:pPr marL="285750" indent="-285750">
              <a:lnSpc>
                <a:spcPct val="150000"/>
              </a:lnSpc>
              <a:buFont typeface="Arial" panose="020B0604020202020204" pitchFamily="34" charset="0"/>
              <a:buChar char="•"/>
            </a:pPr>
            <a:r>
              <a:rPr lang="en-US" dirty="0"/>
              <a:t>IDE selection</a:t>
            </a:r>
          </a:p>
          <a:p>
            <a:pPr marL="285750" indent="-285750">
              <a:lnSpc>
                <a:spcPct val="150000"/>
              </a:lnSpc>
              <a:buFont typeface="Arial" panose="020B0604020202020204" pitchFamily="34" charset="0"/>
              <a:buChar char="•"/>
            </a:pPr>
            <a:r>
              <a:rPr lang="en-US" dirty="0"/>
              <a:t>VS Code Installation</a:t>
            </a:r>
          </a:p>
          <a:p>
            <a:pPr marL="285750" indent="-285750">
              <a:lnSpc>
                <a:spcPct val="150000"/>
              </a:lnSpc>
              <a:buFont typeface="Arial" panose="020B0604020202020204" pitchFamily="34" charset="0"/>
              <a:buChar char="•"/>
            </a:pPr>
            <a:r>
              <a:rPr lang="en-US" dirty="0"/>
              <a:t>Python Installation</a:t>
            </a:r>
          </a:p>
          <a:p>
            <a:pPr marL="285750" indent="-285750">
              <a:lnSpc>
                <a:spcPct val="150000"/>
              </a:lnSpc>
              <a:buFont typeface="Arial" panose="020B0604020202020204" pitchFamily="34" charset="0"/>
              <a:buChar char="•"/>
            </a:pPr>
            <a:r>
              <a:rPr lang="en-US" dirty="0"/>
              <a:t>Introduce Terminal </a:t>
            </a:r>
          </a:p>
          <a:p>
            <a:pPr marL="285750" indent="-285750">
              <a:lnSpc>
                <a:spcPct val="150000"/>
              </a:lnSpc>
              <a:buFont typeface="Arial" panose="020B0604020202020204" pitchFamily="34" charset="0"/>
              <a:buChar cha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15"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14" name="Google Shape;614;p15"/>
          <p:cNvGrpSpPr/>
          <p:nvPr/>
        </p:nvGrpSpPr>
        <p:grpSpPr>
          <a:xfrm>
            <a:off x="6714243" y="4138736"/>
            <a:ext cx="2290966" cy="847200"/>
            <a:chOff x="2281034" y="724796"/>
            <a:chExt cx="2290966" cy="847200"/>
          </a:xfrm>
        </p:grpSpPr>
        <p:sp>
          <p:nvSpPr>
            <p:cNvPr id="615" name="Google Shape;615;p1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1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17" name="Google Shape;617;p1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18" name="Google Shape;618;p15"/>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Variable</a:t>
            </a:r>
            <a:endParaRPr sz="2000" b="0" i="0" u="none" strike="noStrike" cap="none" dirty="0">
              <a:solidFill>
                <a:schemeClr val="dk1"/>
              </a:solidFill>
              <a:latin typeface="Poppins Medium"/>
              <a:ea typeface="Poppins Medium"/>
              <a:cs typeface="Poppins Medium"/>
              <a:sym typeface="Poppins Medium"/>
            </a:endParaRPr>
          </a:p>
        </p:txBody>
      </p:sp>
      <p:sp>
        <p:nvSpPr>
          <p:cNvPr id="620" name="Google Shape;620;p15"/>
          <p:cNvSpPr/>
          <p:nvPr/>
        </p:nvSpPr>
        <p:spPr>
          <a:xfrm>
            <a:off x="755905" y="1153906"/>
            <a:ext cx="7475554" cy="2175627"/>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indent="0">
              <a:buNone/>
            </a:pPr>
            <a:r>
              <a:rPr lang="en-GB" sz="1400" dirty="0">
                <a:solidFill>
                  <a:srgbClr val="000000"/>
                </a:solidFill>
                <a:latin typeface="Montserrat" pitchFamily="2" charset="0"/>
              </a:rPr>
              <a:t>Variables work like they in maths, they store some value in memory.</a:t>
            </a:r>
          </a:p>
        </p:txBody>
      </p:sp>
      <p:grpSp>
        <p:nvGrpSpPr>
          <p:cNvPr id="621" name="Google Shape;621;p15"/>
          <p:cNvGrpSpPr/>
          <p:nvPr/>
        </p:nvGrpSpPr>
        <p:grpSpPr>
          <a:xfrm>
            <a:off x="3459125" y="3526034"/>
            <a:ext cx="3071265" cy="861124"/>
            <a:chOff x="1347171" y="3484495"/>
            <a:chExt cx="3071265" cy="861124"/>
          </a:xfrm>
        </p:grpSpPr>
        <p:sp>
          <p:nvSpPr>
            <p:cNvPr id="622" name="Google Shape;622;p15"/>
            <p:cNvSpPr txBox="1"/>
            <p:nvPr/>
          </p:nvSpPr>
          <p:spPr>
            <a:xfrm>
              <a:off x="1347171" y="3822399"/>
              <a:ext cx="3071265"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FF9B00"/>
                  </a:solidFill>
                  <a:latin typeface="Consolas"/>
                  <a:ea typeface="Consolas"/>
                  <a:cs typeface="Consolas"/>
                  <a:sym typeface="Consolas"/>
                </a:rPr>
                <a:t>fav_website</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00FFF3"/>
                  </a:solidFill>
                  <a:latin typeface="Consolas"/>
                  <a:ea typeface="Consolas"/>
                  <a:cs typeface="Consolas"/>
                  <a:sym typeface="Consolas"/>
                </a:rPr>
                <a:t>=</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FFFFFF"/>
                  </a:solidFill>
                  <a:latin typeface="Consolas"/>
                  <a:ea typeface="Consolas"/>
                  <a:cs typeface="Consolas"/>
                  <a:sym typeface="Consolas"/>
                </a:rPr>
                <a:t>'apple.com'</a:t>
              </a:r>
              <a:endParaRPr sz="1400" b="0" i="0" u="none" strike="noStrike" cap="none" dirty="0">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dirty="0">
                  <a:solidFill>
                    <a:srgbClr val="FF9B00"/>
                  </a:solidFill>
                  <a:latin typeface="Consolas"/>
                  <a:ea typeface="Consolas"/>
                  <a:cs typeface="Consolas"/>
                  <a:sym typeface="Consolas"/>
                </a:rPr>
                <a:t>fish</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00FFF3"/>
                  </a:solidFill>
                  <a:latin typeface="Consolas"/>
                  <a:ea typeface="Consolas"/>
                  <a:cs typeface="Consolas"/>
                  <a:sym typeface="Consolas"/>
                </a:rPr>
                <a:t>=</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FFFFFF"/>
                  </a:solidFill>
                  <a:latin typeface="Consolas"/>
                  <a:ea typeface="Consolas"/>
                  <a:cs typeface="Consolas"/>
                  <a:sym typeface="Consolas"/>
                </a:rPr>
                <a:t>2</a:t>
              </a:r>
              <a:endParaRPr sz="1400" b="0" i="0" u="none" strike="noStrike" cap="none" dirty="0">
                <a:solidFill>
                  <a:srgbClr val="F7F7F7"/>
                </a:solidFill>
                <a:latin typeface="Consolas"/>
                <a:ea typeface="Consolas"/>
                <a:cs typeface="Consolas"/>
                <a:sym typeface="Consolas"/>
              </a:endParaRPr>
            </a:p>
          </p:txBody>
        </p:sp>
        <p:sp>
          <p:nvSpPr>
            <p:cNvPr id="623" name="Google Shape;623;p15"/>
            <p:cNvSpPr/>
            <p:nvPr/>
          </p:nvSpPr>
          <p:spPr>
            <a:xfrm flipH="1">
              <a:off x="1962447" y="3484495"/>
              <a:ext cx="1403011" cy="372687"/>
            </a:xfrm>
            <a:prstGeom prst="curvedDownArrow">
              <a:avLst>
                <a:gd name="adj1" fmla="val 25000"/>
                <a:gd name="adj2" fmla="val 50000"/>
                <a:gd name="adj3" fmla="val 25000"/>
              </a:avLst>
            </a:prstGeom>
            <a:solidFill>
              <a:schemeClr val="accent4"/>
            </a:solidFill>
            <a:ln w="25400" cap="flat" cmpd="sng">
              <a:solidFill>
                <a:srgbClr val="6B59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30" name="Content Placeholder 7">
            <a:extLst>
              <a:ext uri="{FF2B5EF4-FFF2-40B4-BE49-F238E27FC236}">
                <a16:creationId xmlns:a16="http://schemas.microsoft.com/office/drawing/2014/main" id="{D827B96F-DF20-826D-1496-FA0F81C1AB96}"/>
              </a:ext>
            </a:extLst>
          </p:cNvPr>
          <p:cNvSpPr txBox="1">
            <a:spLocks/>
          </p:cNvSpPr>
          <p:nvPr/>
        </p:nvSpPr>
        <p:spPr>
          <a:xfrm>
            <a:off x="1166132" y="1830224"/>
            <a:ext cx="6811736" cy="127627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solidFill>
                  <a:srgbClr val="000000"/>
                </a:solidFill>
                <a:latin typeface="Montserrat" pitchFamily="2" charset="0"/>
              </a:rPr>
              <a:t>What we just wrote is known by 3 names which are used interchangeably but incorrectly. </a:t>
            </a:r>
            <a:br>
              <a:rPr lang="en-GB" sz="1800" dirty="0">
                <a:solidFill>
                  <a:srgbClr val="000000"/>
                </a:solidFill>
                <a:latin typeface="Montserrat" pitchFamily="2" charset="0"/>
              </a:rPr>
            </a:br>
            <a:r>
              <a:rPr lang="en-GB" sz="1800" dirty="0">
                <a:solidFill>
                  <a:srgbClr val="000000"/>
                </a:solidFill>
                <a:latin typeface="Montserrat" pitchFamily="2" charset="0"/>
              </a:rPr>
              <a:t>Only one of them is technically correct in the context of Python.</a:t>
            </a:r>
          </a:p>
          <a:p>
            <a:r>
              <a:rPr lang="en-GB" sz="1800" dirty="0">
                <a:solidFill>
                  <a:srgbClr val="000000"/>
                </a:solidFill>
                <a:latin typeface="Montserrat" pitchFamily="2" charset="0"/>
              </a:rPr>
              <a:t>Variable </a:t>
            </a:r>
            <a:r>
              <a:rPr lang="en-GB" sz="1800" b="1" dirty="0">
                <a:solidFill>
                  <a:srgbClr val="000000"/>
                </a:solidFill>
                <a:latin typeface="Montserrat" pitchFamily="2" charset="0"/>
              </a:rPr>
              <a:t>declaration</a:t>
            </a:r>
            <a:r>
              <a:rPr lang="en-GB" sz="1800" dirty="0">
                <a:solidFill>
                  <a:srgbClr val="000000"/>
                </a:solidFill>
                <a:latin typeface="Montserrat" pitchFamily="2" charset="0"/>
              </a:rPr>
              <a:t> - Declaration just specifies the type but doesn't allocate memory.</a:t>
            </a:r>
          </a:p>
          <a:p>
            <a:r>
              <a:rPr lang="en-GB" sz="1800" dirty="0">
                <a:solidFill>
                  <a:srgbClr val="000000"/>
                </a:solidFill>
                <a:latin typeface="Montserrat" pitchFamily="2" charset="0"/>
              </a:rPr>
              <a:t>Variable</a:t>
            </a:r>
            <a:r>
              <a:rPr lang="en-GB" sz="1800" b="1" dirty="0">
                <a:solidFill>
                  <a:srgbClr val="000000"/>
                </a:solidFill>
                <a:latin typeface="Montserrat" pitchFamily="2" charset="0"/>
              </a:rPr>
              <a:t> definition </a:t>
            </a:r>
            <a:r>
              <a:rPr lang="en-GB" sz="1800" dirty="0">
                <a:solidFill>
                  <a:srgbClr val="000000"/>
                </a:solidFill>
                <a:latin typeface="Montserrat" pitchFamily="2" charset="0"/>
              </a:rPr>
              <a:t>– Definition associates the variable with a type and allocates memory.</a:t>
            </a:r>
          </a:p>
          <a:p>
            <a:r>
              <a:rPr lang="en-GB" sz="1800" dirty="0">
                <a:solidFill>
                  <a:srgbClr val="000000"/>
                </a:solidFill>
                <a:latin typeface="Montserrat" pitchFamily="2" charset="0"/>
              </a:rPr>
              <a:t>Variable </a:t>
            </a:r>
            <a:r>
              <a:rPr lang="en-GB" sz="1800" b="1" dirty="0">
                <a:solidFill>
                  <a:srgbClr val="000000"/>
                </a:solidFill>
                <a:latin typeface="Montserrat" pitchFamily="2" charset="0"/>
              </a:rPr>
              <a:t>assignment</a:t>
            </a:r>
            <a:r>
              <a:rPr lang="en-GB" sz="1800" dirty="0">
                <a:solidFill>
                  <a:srgbClr val="000000"/>
                </a:solidFill>
                <a:latin typeface="Montserrat" pitchFamily="2" charset="0"/>
              </a:rPr>
              <a:t> – The name on the left-hand side now refers to the result of evaluating the right-hand side, regardless of what it referred to before (if anything)</a:t>
            </a:r>
          </a:p>
        </p:txBody>
      </p:sp>
      <p:grpSp>
        <p:nvGrpSpPr>
          <p:cNvPr id="12" name="Group 11">
            <a:extLst>
              <a:ext uri="{FF2B5EF4-FFF2-40B4-BE49-F238E27FC236}">
                <a16:creationId xmlns:a16="http://schemas.microsoft.com/office/drawing/2014/main" id="{4D7AE2ED-D372-94B8-3006-C222C1B13EF0}"/>
              </a:ext>
            </a:extLst>
          </p:cNvPr>
          <p:cNvGrpSpPr/>
          <p:nvPr/>
        </p:nvGrpSpPr>
        <p:grpSpPr>
          <a:xfrm>
            <a:off x="1398640" y="2277440"/>
            <a:ext cx="6240410" cy="226259"/>
            <a:chOff x="1151260" y="1614293"/>
            <a:chExt cx="9633627" cy="407113"/>
          </a:xfrm>
        </p:grpSpPr>
        <p:cxnSp>
          <p:nvCxnSpPr>
            <p:cNvPr id="3" name="Straight Connector 2">
              <a:extLst>
                <a:ext uri="{FF2B5EF4-FFF2-40B4-BE49-F238E27FC236}">
                  <a16:creationId xmlns:a16="http://schemas.microsoft.com/office/drawing/2014/main" id="{B1B38E64-A33E-6818-0940-CF92F4F43FE2}"/>
                </a:ext>
              </a:extLst>
            </p:cNvPr>
            <p:cNvCxnSpPr>
              <a:cxnSpLocks/>
            </p:cNvCxnSpPr>
            <p:nvPr/>
          </p:nvCxnSpPr>
          <p:spPr>
            <a:xfrm>
              <a:off x="1192387" y="1614293"/>
              <a:ext cx="94013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3B22C6-A9DA-0FFF-A482-BA3E65A2CA9A}"/>
                </a:ext>
              </a:extLst>
            </p:cNvPr>
            <p:cNvCxnSpPr>
              <a:cxnSpLocks/>
            </p:cNvCxnSpPr>
            <p:nvPr/>
          </p:nvCxnSpPr>
          <p:spPr>
            <a:xfrm>
              <a:off x="1151260" y="2021406"/>
              <a:ext cx="9633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2BD19344-AF59-590B-1B52-4304BEF250F3}"/>
              </a:ext>
            </a:extLst>
          </p:cNvPr>
          <p:cNvSpPr txBox="1"/>
          <p:nvPr/>
        </p:nvSpPr>
        <p:spPr>
          <a:xfrm>
            <a:off x="898436" y="3678269"/>
            <a:ext cx="2253051" cy="523220"/>
          </a:xfrm>
          <a:prstGeom prst="rect">
            <a:avLst/>
          </a:prstGeom>
          <a:noFill/>
        </p:spPr>
        <p:txBody>
          <a:bodyPr wrap="square" rtlCol="0">
            <a:spAutoFit/>
          </a:bodyPr>
          <a:lstStyle/>
          <a:p>
            <a:r>
              <a:rPr lang="en-US" dirty="0"/>
              <a:t>The name given to the variable is called Identifier</a:t>
            </a:r>
          </a:p>
        </p:txBody>
      </p:sp>
      <p:sp>
        <p:nvSpPr>
          <p:cNvPr id="7" name="Arrow: Right 6">
            <a:extLst>
              <a:ext uri="{FF2B5EF4-FFF2-40B4-BE49-F238E27FC236}">
                <a16:creationId xmlns:a16="http://schemas.microsoft.com/office/drawing/2014/main" id="{DF60D755-03CD-E056-1987-7A56AB17B737}"/>
              </a:ext>
            </a:extLst>
          </p:cNvPr>
          <p:cNvSpPr/>
          <p:nvPr/>
        </p:nvSpPr>
        <p:spPr>
          <a:xfrm>
            <a:off x="3196452" y="3872088"/>
            <a:ext cx="277775" cy="2906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16"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29" name="Google Shape;629;p16"/>
          <p:cNvGrpSpPr/>
          <p:nvPr/>
        </p:nvGrpSpPr>
        <p:grpSpPr>
          <a:xfrm>
            <a:off x="6714243" y="4138736"/>
            <a:ext cx="2290966" cy="847200"/>
            <a:chOff x="2281034" y="724796"/>
            <a:chExt cx="2290966" cy="847200"/>
          </a:xfrm>
        </p:grpSpPr>
        <p:sp>
          <p:nvSpPr>
            <p:cNvPr id="630" name="Google Shape;630;p1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1" name="Google Shape;631;p1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32" name="Google Shape;632;p1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33" name="Google Shape;633;p16"/>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Python Identifier</a:t>
            </a:r>
            <a:endParaRPr sz="2000" b="0" i="0" u="none" strike="noStrike" cap="none">
              <a:solidFill>
                <a:schemeClr val="dk1"/>
              </a:solidFill>
              <a:latin typeface="Poppins Medium"/>
              <a:ea typeface="Poppins Medium"/>
              <a:cs typeface="Poppins Medium"/>
              <a:sym typeface="Poppins Medium"/>
            </a:endParaRPr>
          </a:p>
        </p:txBody>
      </p:sp>
      <p:sp>
        <p:nvSpPr>
          <p:cNvPr id="634" name="Google Shape;634;p16"/>
          <p:cNvSpPr/>
          <p:nvPr/>
        </p:nvSpPr>
        <p:spPr>
          <a:xfrm>
            <a:off x="624392" y="1168219"/>
            <a:ext cx="7547536" cy="234650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The name that given to a variable and function are named as identifier</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There are special rules:</a:t>
            </a:r>
            <a:endParaRPr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They cant be python keywords (</a:t>
            </a:r>
            <a:r>
              <a:rPr lang="en-US" dirty="0">
                <a:solidFill>
                  <a:schemeClr val="accent1">
                    <a:lumMod val="75000"/>
                  </a:schemeClr>
                </a:solidFill>
                <a:highlight>
                  <a:srgbClr val="000000"/>
                </a:highlight>
              </a:rPr>
              <a:t>True, False, None, print</a:t>
            </a:r>
            <a:r>
              <a:rPr lang="en-US" sz="1600" b="0" i="0" u="none" strike="noStrike" cap="none" dirty="0">
                <a:solidFill>
                  <a:srgbClr val="000000"/>
                </a:solidFill>
                <a:latin typeface="Arial"/>
                <a:ea typeface="Arial"/>
                <a:cs typeface="Arial"/>
                <a:sym typeface="Arial"/>
              </a:rPr>
              <a:t>)</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They are case-sensitive  ( </a:t>
            </a:r>
            <a:r>
              <a:rPr lang="en-US" b="0" i="0" u="none" strike="noStrike" cap="none" dirty="0">
                <a:solidFill>
                  <a:schemeClr val="accent6"/>
                </a:solidFill>
                <a:highlight>
                  <a:srgbClr val="000000"/>
                </a:highlight>
                <a:latin typeface="Arial"/>
                <a:ea typeface="Arial"/>
                <a:cs typeface="Arial"/>
                <a:sym typeface="Arial"/>
              </a:rPr>
              <a:t>Animal</a:t>
            </a:r>
            <a:r>
              <a:rPr lang="en-US" sz="1600" b="0" i="0" u="none" strike="noStrike" cap="none" dirty="0">
                <a:solidFill>
                  <a:srgbClr val="000000"/>
                </a:solidFill>
                <a:latin typeface="Arial"/>
                <a:ea typeface="Arial"/>
                <a:cs typeface="Arial"/>
                <a:sym typeface="Arial"/>
              </a:rPr>
              <a:t> &amp; </a:t>
            </a:r>
            <a:r>
              <a:rPr lang="en-US" dirty="0">
                <a:solidFill>
                  <a:schemeClr val="accent6"/>
                </a:solidFill>
                <a:highlight>
                  <a:srgbClr val="000000"/>
                </a:highlight>
              </a:rPr>
              <a:t>animal</a:t>
            </a:r>
            <a:r>
              <a:rPr lang="en-US" sz="1600" b="0" i="0" u="none" strike="noStrike" cap="none" dirty="0">
                <a:solidFill>
                  <a:srgbClr val="000000"/>
                </a:solidFill>
                <a:latin typeface="Arial"/>
                <a:ea typeface="Arial"/>
                <a:cs typeface="Arial"/>
                <a:sym typeface="Arial"/>
              </a:rPr>
              <a:t> are different variable</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Whitespace is not allow ( </a:t>
            </a:r>
            <a:r>
              <a:rPr lang="en-US" dirty="0">
                <a:solidFill>
                  <a:schemeClr val="accent1">
                    <a:lumMod val="75000"/>
                  </a:schemeClr>
                </a:solidFill>
                <a:highlight>
                  <a:srgbClr val="000000"/>
                </a:highlight>
              </a:rPr>
              <a:t>calculated answer</a:t>
            </a:r>
            <a:r>
              <a:rPr lang="en-US" sz="1600" b="0" i="0" u="none" strike="noStrike" cap="none" dirty="0">
                <a:solidFill>
                  <a:schemeClr val="accent1">
                    <a:lumMod val="75000"/>
                  </a:schemeClr>
                </a:solidFill>
                <a:latin typeface="Arial"/>
                <a:ea typeface="Arial"/>
                <a:cs typeface="Arial"/>
                <a:sym typeface="Arial"/>
              </a:rPr>
              <a:t> </a:t>
            </a:r>
            <a:r>
              <a:rPr lang="en-US" sz="1600" b="0" i="0" u="none" strike="noStrike" cap="none" dirty="0">
                <a:solidFill>
                  <a:srgbClr val="000000"/>
                </a:solidFill>
                <a:latin typeface="Arial"/>
                <a:ea typeface="Arial"/>
                <a:cs typeface="Arial"/>
                <a:sym typeface="Wingdings" panose="05000000000000000000" pitchFamily="2" charset="2"/>
              </a:rPr>
              <a:t></a:t>
            </a:r>
            <a:r>
              <a:rPr lang="en-US" sz="1600" b="0" i="0" u="none" strike="noStrike" cap="none" dirty="0">
                <a:solidFill>
                  <a:srgbClr val="000000"/>
                </a:solidFill>
                <a:latin typeface="Arial"/>
                <a:ea typeface="Arial"/>
                <a:cs typeface="Arial"/>
                <a:sym typeface="Arial"/>
              </a:rPr>
              <a:t> </a:t>
            </a:r>
            <a:r>
              <a:rPr lang="en-US" dirty="0" err="1">
                <a:solidFill>
                  <a:schemeClr val="accent6"/>
                </a:solidFill>
                <a:highlight>
                  <a:srgbClr val="000000"/>
                </a:highlight>
              </a:rPr>
              <a:t>calculated_answer</a:t>
            </a:r>
            <a:r>
              <a:rPr lang="en-US" sz="1600" b="0" i="0" u="none" strike="noStrike" cap="none" dirty="0">
                <a:solidFill>
                  <a:srgbClr val="000000"/>
                </a:solidFill>
                <a:latin typeface="Arial"/>
                <a:ea typeface="Arial"/>
                <a:cs typeface="Arial"/>
                <a:sym typeface="Arial"/>
              </a:rPr>
              <a:t> )</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Cannot use special symbol (e.g.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Begin with letter or _  .Cannot start with digit ( </a:t>
            </a:r>
            <a:r>
              <a:rPr lang="en-US" sz="1600" b="0" i="0" u="none" strike="sngStrike" cap="none" dirty="0">
                <a:solidFill>
                  <a:srgbClr val="000000"/>
                </a:solidFill>
                <a:latin typeface="Arial"/>
                <a:ea typeface="Arial"/>
                <a:cs typeface="Arial"/>
                <a:sym typeface="Arial"/>
              </a:rPr>
              <a:t>1name</a:t>
            </a:r>
            <a:r>
              <a:rPr lang="en-US" sz="1600" b="0" i="0" u="none" strike="noStrike" cap="none" dirty="0">
                <a:solidFill>
                  <a:srgbClr val="000000"/>
                </a:solidFill>
                <a:latin typeface="Arial"/>
                <a:ea typeface="Arial"/>
                <a:cs typeface="Arial"/>
                <a:sym typeface="Arial"/>
              </a:rPr>
              <a:t> )</a:t>
            </a:r>
            <a:endParaRPr sz="1600"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9B383D5-1B57-6DDC-4023-A79D700DF435}"/>
              </a:ext>
            </a:extLst>
          </p:cNvPr>
          <p:cNvSpPr txBox="1"/>
          <p:nvPr/>
        </p:nvSpPr>
        <p:spPr>
          <a:xfrm>
            <a:off x="1089073" y="3616286"/>
            <a:ext cx="1944454" cy="830997"/>
          </a:xfrm>
          <a:prstGeom prst="rect">
            <a:avLst/>
          </a:prstGeom>
          <a:noFill/>
        </p:spPr>
        <p:txBody>
          <a:bodyPr wrap="square">
            <a:spAutoFit/>
          </a:bodyPr>
          <a:lstStyle/>
          <a:p>
            <a:pPr marL="0" indent="0">
              <a:lnSpc>
                <a:spcPct val="100000"/>
              </a:lnSpc>
              <a:spcBef>
                <a:spcPts val="0"/>
              </a:spcBef>
              <a:buNone/>
              <a:defRPr/>
            </a:pPr>
            <a:r>
              <a:rPr lang="en-GB" sz="1200" b="1">
                <a:solidFill>
                  <a:srgbClr val="000000"/>
                </a:solidFill>
                <a:latin typeface="Montserrat" pitchFamily="2" charset="0"/>
              </a:rPr>
              <a:t>👍 Good</a:t>
            </a:r>
          </a:p>
          <a:p>
            <a:pPr>
              <a:lnSpc>
                <a:spcPct val="100000"/>
              </a:lnSpc>
              <a:spcBef>
                <a:spcPts val="0"/>
              </a:spcBef>
              <a:defRPr/>
            </a:pPr>
            <a:r>
              <a:rPr lang="en-GB" sz="1200">
                <a:solidFill>
                  <a:srgbClr val="000000"/>
                </a:solidFill>
                <a:latin typeface="Montserrat" pitchFamily="2" charset="0"/>
              </a:rPr>
              <a:t>Name</a:t>
            </a:r>
          </a:p>
          <a:p>
            <a:pPr>
              <a:lnSpc>
                <a:spcPct val="100000"/>
              </a:lnSpc>
              <a:spcBef>
                <a:spcPts val="0"/>
              </a:spcBef>
              <a:defRPr/>
            </a:pPr>
            <a:r>
              <a:rPr lang="en-GB" sz="1200">
                <a:solidFill>
                  <a:srgbClr val="000000"/>
                </a:solidFill>
                <a:latin typeface="Montserrat" pitchFamily="2" charset="0"/>
              </a:rPr>
              <a:t>is_complete</a:t>
            </a:r>
          </a:p>
          <a:p>
            <a:pPr>
              <a:lnSpc>
                <a:spcPct val="100000"/>
              </a:lnSpc>
              <a:spcBef>
                <a:spcPts val="0"/>
              </a:spcBef>
              <a:defRPr/>
            </a:pPr>
            <a:r>
              <a:rPr lang="en-GB" sz="1200">
                <a:solidFill>
                  <a:srgbClr val="000000"/>
                </a:solidFill>
                <a:latin typeface="Montserrat" pitchFamily="2" charset="0"/>
              </a:rPr>
              <a:t>num_of_people</a:t>
            </a:r>
            <a:endParaRPr lang="en-US" sz="1200" dirty="0"/>
          </a:p>
        </p:txBody>
      </p:sp>
      <p:sp>
        <p:nvSpPr>
          <p:cNvPr id="5" name="TextBox 4">
            <a:extLst>
              <a:ext uri="{FF2B5EF4-FFF2-40B4-BE49-F238E27FC236}">
                <a16:creationId xmlns:a16="http://schemas.microsoft.com/office/drawing/2014/main" id="{4ADE79EE-CC88-FCCA-8ADA-999816E94A45}"/>
              </a:ext>
            </a:extLst>
          </p:cNvPr>
          <p:cNvSpPr txBox="1"/>
          <p:nvPr/>
        </p:nvSpPr>
        <p:spPr>
          <a:xfrm>
            <a:off x="2890008" y="3561477"/>
            <a:ext cx="1681992" cy="954107"/>
          </a:xfrm>
          <a:prstGeom prst="rect">
            <a:avLst/>
          </a:prstGeom>
          <a:noFill/>
        </p:spPr>
        <p:txBody>
          <a:bodyPr wrap="square">
            <a:spAutoFit/>
          </a:bodyPr>
          <a:lstStyle/>
          <a:p>
            <a:pPr marL="0" indent="0">
              <a:lnSpc>
                <a:spcPct val="100000"/>
              </a:lnSpc>
              <a:spcBef>
                <a:spcPts val="0"/>
              </a:spcBef>
              <a:buNone/>
              <a:defRPr/>
            </a:pPr>
            <a:r>
              <a:rPr lang="en-GB" sz="1400" b="1" dirty="0">
                <a:solidFill>
                  <a:srgbClr val="000000"/>
                </a:solidFill>
                <a:latin typeface="Montserrat" pitchFamily="2" charset="0"/>
              </a:rPr>
              <a:t>😡 Bad</a:t>
            </a:r>
          </a:p>
          <a:p>
            <a:pPr>
              <a:lnSpc>
                <a:spcPct val="100000"/>
              </a:lnSpc>
              <a:spcBef>
                <a:spcPts val="0"/>
              </a:spcBef>
              <a:defRPr/>
            </a:pPr>
            <a:r>
              <a:rPr lang="en-GB" sz="1400" dirty="0" err="1">
                <a:solidFill>
                  <a:srgbClr val="000000"/>
                </a:solidFill>
                <a:latin typeface="Montserrat" pitchFamily="2" charset="0"/>
              </a:rPr>
              <a:t>lMAao</a:t>
            </a:r>
            <a:r>
              <a:rPr lang="en-GB" sz="1400" dirty="0">
                <a:solidFill>
                  <a:srgbClr val="000000"/>
                </a:solidFill>
                <a:latin typeface="Montserrat" pitchFamily="2" charset="0"/>
              </a:rPr>
              <a:t>!</a:t>
            </a:r>
          </a:p>
          <a:p>
            <a:pPr>
              <a:lnSpc>
                <a:spcPct val="100000"/>
              </a:lnSpc>
              <a:spcBef>
                <a:spcPts val="0"/>
              </a:spcBef>
              <a:defRPr/>
            </a:pPr>
            <a:r>
              <a:rPr lang="en-GB" sz="1400" dirty="0">
                <a:solidFill>
                  <a:srgbClr val="000000"/>
                </a:solidFill>
                <a:latin typeface="Montserrat" pitchFamily="2" charset="0"/>
              </a:rPr>
              <a:t>😱</a:t>
            </a:r>
          </a:p>
          <a:p>
            <a:pPr>
              <a:lnSpc>
                <a:spcPct val="100000"/>
              </a:lnSpc>
              <a:spcBef>
                <a:spcPts val="0"/>
              </a:spcBef>
              <a:defRPr/>
            </a:pPr>
            <a:r>
              <a:rPr lang="en-GB" sz="1400" dirty="0">
                <a:solidFill>
                  <a:srgbClr val="000000"/>
                </a:solidFill>
                <a:latin typeface="Montserrat" pitchFamily="2" charset="0"/>
              </a:rPr>
              <a:t>1st_variable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667158" cy="4326675"/>
          </a:xfrm>
          <a:prstGeom prst="rect">
            <a:avLst/>
          </a:prstGeom>
          <a:noFill/>
          <a:ln>
            <a:noFill/>
          </a:ln>
        </p:spPr>
      </p:pic>
      <p:grpSp>
        <p:nvGrpSpPr>
          <p:cNvPr id="666" name="Google Shape;666;p19"/>
          <p:cNvGrpSpPr/>
          <p:nvPr/>
        </p:nvGrpSpPr>
        <p:grpSpPr>
          <a:xfrm>
            <a:off x="6714243" y="4138736"/>
            <a:ext cx="2290966" cy="847200"/>
            <a:chOff x="2281034" y="724796"/>
            <a:chExt cx="2290966" cy="847200"/>
          </a:xfrm>
        </p:grpSpPr>
        <p:sp>
          <p:nvSpPr>
            <p:cNvPr id="667" name="Google Shape;667;p1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8" name="Google Shape;668;p1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69" name="Google Shape;669;p1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70" name="Google Shape;670;p1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Type Casting</a:t>
            </a:r>
            <a:endParaRPr sz="2000" b="0" i="0" u="none" strike="noStrike" cap="none" dirty="0">
              <a:solidFill>
                <a:schemeClr val="dk1"/>
              </a:solidFill>
              <a:latin typeface="Poppins Medium"/>
              <a:ea typeface="Poppins Medium"/>
              <a:cs typeface="Poppins Medium"/>
              <a:sym typeface="Poppins Medium"/>
            </a:endParaRPr>
          </a:p>
        </p:txBody>
      </p:sp>
      <p:sp>
        <p:nvSpPr>
          <p:cNvPr id="671" name="Google Shape;671;p19"/>
          <p:cNvSpPr/>
          <p:nvPr/>
        </p:nvSpPr>
        <p:spPr>
          <a:xfrm>
            <a:off x="809095" y="1168219"/>
            <a:ext cx="4396103" cy="157498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Unlike other </a:t>
            </a:r>
            <a:r>
              <a:rPr lang="en-GB" dirty="0"/>
              <a:t>languages like JavaScript, Python prefer </a:t>
            </a:r>
            <a:r>
              <a:rPr lang="en-GB" sz="1400" i="1" kern="1200" dirty="0">
                <a:solidFill>
                  <a:srgbClr val="000000"/>
                </a:solidFill>
                <a:effectLst/>
                <a:latin typeface="Times New Roman" panose="02020603050405020304" pitchFamily="18" charset="0"/>
                <a:cs typeface="Times New Roman" panose="02020603050405020304" pitchFamily="18" charset="0"/>
              </a:rPr>
              <a:t>explicit is better than implicit</a:t>
            </a:r>
            <a:r>
              <a:rPr lang="en-GB" sz="1400" i="1" kern="1200" dirty="0">
                <a:solidFill>
                  <a:srgbClr val="000000"/>
                </a:solidFill>
                <a:effectLst/>
                <a:latin typeface="Montserrat" pitchFamily="2" charset="0"/>
                <a:ea typeface="+mn-ea"/>
                <a:cs typeface="+mn-cs"/>
              </a:rPr>
              <a:t>. </a:t>
            </a:r>
            <a:r>
              <a:rPr lang="en-GB" dirty="0"/>
              <a:t>That means Python won't  automatically type casting.</a:t>
            </a:r>
          </a:p>
          <a:p>
            <a:pPr marL="0" marR="0" lvl="0" indent="0" algn="l" rtl="0">
              <a:lnSpc>
                <a:spcPct val="100000"/>
              </a:lnSpc>
              <a:spcBef>
                <a:spcPts val="0"/>
              </a:spcBef>
              <a:spcAft>
                <a:spcPts val="0"/>
              </a:spcAft>
              <a:buClr>
                <a:srgbClr val="000000"/>
              </a:buClr>
              <a:buSzPts val="1400"/>
              <a:buFont typeface="Arial"/>
              <a:buNone/>
            </a:pPr>
            <a:endParaRPr lang="en-GB" dirty="0"/>
          </a:p>
          <a:p>
            <a:pPr>
              <a:buSzPts val="1400"/>
            </a:pPr>
            <a:r>
              <a:rPr lang="en-GB" dirty="0"/>
              <a:t>We also have to (explicitly) convert types so that they’re compatible with each other.</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3" name="Google Shape;673;p19"/>
          <p:cNvSpPr txBox="1"/>
          <p:nvPr/>
        </p:nvSpPr>
        <p:spPr>
          <a:xfrm>
            <a:off x="5676242" y="1465968"/>
            <a:ext cx="2290966" cy="12772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num1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 </a:t>
            </a:r>
            <a:r>
              <a:rPr lang="en-US" sz="1100" dirty="0">
                <a:solidFill>
                  <a:srgbClr val="00E00E"/>
                </a:solidFill>
                <a:latin typeface="Consolas"/>
                <a:ea typeface="Consolas"/>
                <a:cs typeface="Consolas"/>
                <a:sym typeface="Consolas"/>
              </a:rPr>
              <a:t>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5”</a:t>
            </a:r>
            <a:r>
              <a:rPr lang="en-US" sz="1100" b="0" i="0" u="none" strike="noStrike" cap="none" dirty="0">
                <a:solidFill>
                  <a:srgbClr val="F7F7F7"/>
                </a:solidFill>
                <a:latin typeface="Consolas"/>
                <a:ea typeface="Consolas"/>
                <a:cs typeface="Consolas"/>
                <a:sym typeface="Consolas"/>
              </a:rPr>
              <a:t>)</a:t>
            </a:r>
            <a:endParaRPr lang="en-US" sz="1100" b="0" i="0" u="none" strike="noStrike" cap="none" dirty="0">
              <a:solidFill>
                <a:srgbClr val="FF9B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num2</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E00E"/>
                </a:solidFill>
                <a:latin typeface="Consolas"/>
                <a:ea typeface="Consolas"/>
                <a:cs typeface="Consolas"/>
                <a:sym typeface="Consolas"/>
              </a:rPr>
              <a:t>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2.8</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num3</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E00E"/>
                </a:solidFill>
                <a:latin typeface="Consolas"/>
                <a:ea typeface="Consolas"/>
                <a:cs typeface="Consolas"/>
                <a:sym typeface="Consolas"/>
              </a:rPr>
              <a:t>floa</a:t>
            </a:r>
            <a:r>
              <a:rPr lang="en-US" sz="1100" dirty="0">
                <a:solidFill>
                  <a:srgbClr val="00E00E"/>
                </a:solidFill>
                <a:latin typeface="Consolas"/>
                <a:ea typeface="Consolas"/>
                <a:cs typeface="Consolas"/>
                <a:sym typeface="Consolas"/>
              </a:rPr>
              <a:t>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5”</a:t>
            </a:r>
            <a:r>
              <a:rPr lang="en-US" sz="1100" b="0" i="0" u="none" strike="noStrike" cap="none" dirty="0">
                <a:solidFill>
                  <a:srgbClr val="F7F7F7"/>
                </a:solidFill>
                <a:latin typeface="Consolas"/>
                <a:ea typeface="Consolas"/>
                <a:cs typeface="Consolas"/>
                <a:sym typeface="Consolas"/>
              </a:rPr>
              <a:t>)</a:t>
            </a:r>
          </a:p>
          <a:p>
            <a:pPr marL="0" marR="0" lvl="0" indent="0" algn="l" rtl="0">
              <a:lnSpc>
                <a:spcPct val="100000"/>
              </a:lnSpc>
              <a:spcBef>
                <a:spcPts val="0"/>
              </a:spcBef>
              <a:spcAft>
                <a:spcPts val="0"/>
              </a:spcAft>
              <a:buNone/>
            </a:pPr>
            <a:endParaRPr lang="en-US" sz="1100" b="0" i="0" u="none" strike="noStrike" cap="none" dirty="0">
              <a:solidFill>
                <a:srgbClr val="F7F7F7"/>
              </a:solidFill>
              <a:latin typeface="Consolas"/>
              <a:ea typeface="Consolas"/>
              <a:cs typeface="Consolas"/>
              <a:sym typeface="Consolas"/>
            </a:endParaRPr>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num1</a:t>
            </a:r>
            <a:r>
              <a:rPr lang="en-US" sz="1100" b="0" i="0" u="none" strike="noStrike" cap="none" dirty="0">
                <a:solidFill>
                  <a:srgbClr val="F7F7F7"/>
                </a:solidFill>
                <a:latin typeface="Consolas"/>
                <a:ea typeface="Consolas"/>
                <a:cs typeface="Consolas"/>
                <a:sym typeface="Consolas"/>
              </a:rPr>
              <a:t>)</a:t>
            </a:r>
            <a:r>
              <a:rPr lang="en-US" sz="1100" b="0" i="1" u="none" strike="noStrike" cap="none" dirty="0">
                <a:solidFill>
                  <a:srgbClr val="8E8E8E"/>
                </a:solidFill>
                <a:latin typeface="Consolas"/>
                <a:ea typeface="Consolas"/>
                <a:cs typeface="Consolas"/>
                <a:sym typeface="Consolas"/>
              </a:rPr>
              <a:t> # prints 5</a:t>
            </a:r>
            <a:endParaRPr sz="1100" dirty="0"/>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num2</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8E8E8E"/>
                </a:solidFill>
                <a:latin typeface="Consolas"/>
                <a:ea typeface="Consolas"/>
                <a:cs typeface="Consolas"/>
                <a:sym typeface="Consolas"/>
              </a:rPr>
              <a:t># prints -2</a:t>
            </a:r>
            <a:endParaRPr lang="en-US" sz="1100" b="0" i="0" u="none" strike="noStrike" cap="none"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num3</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8E8E8E"/>
                </a:solidFill>
                <a:latin typeface="Consolas"/>
                <a:ea typeface="Consolas"/>
                <a:cs typeface="Consolas"/>
                <a:sym typeface="Consolas"/>
              </a:rPr>
              <a:t># prints 5.0</a:t>
            </a:r>
          </a:p>
        </p:txBody>
      </p:sp>
      <p:sp>
        <p:nvSpPr>
          <p:cNvPr id="2" name="Google Shape;673;p19">
            <a:extLst>
              <a:ext uri="{FF2B5EF4-FFF2-40B4-BE49-F238E27FC236}">
                <a16:creationId xmlns:a16="http://schemas.microsoft.com/office/drawing/2014/main" id="{9936B0D8-0F19-1FC5-666F-A17346AFFD86}"/>
              </a:ext>
            </a:extLst>
          </p:cNvPr>
          <p:cNvSpPr txBox="1"/>
          <p:nvPr/>
        </p:nvSpPr>
        <p:spPr>
          <a:xfrm>
            <a:off x="1443731" y="3152569"/>
            <a:ext cx="4988569" cy="954067"/>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"It's "</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11</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"AM"</a:t>
            </a:r>
            <a:r>
              <a:rPr lang="en-US" sz="1400" b="0" dirty="0">
                <a:solidFill>
                  <a:srgbClr val="F7F7F7"/>
                </a:solidFill>
                <a:effectLst/>
                <a:latin typeface="Consolas" panose="020B0609020204030204" pitchFamily="49" charset="0"/>
              </a:rPr>
              <a:t>)</a:t>
            </a:r>
          </a:p>
          <a:p>
            <a:r>
              <a:rPr lang="en-US" sz="1400" b="0" i="1" dirty="0">
                <a:solidFill>
                  <a:srgbClr val="8E8E8E"/>
                </a:solidFill>
                <a:effectLst/>
                <a:latin typeface="Consolas" panose="020B0609020204030204" pitchFamily="49" charset="0"/>
              </a:rPr>
              <a:t># </a:t>
            </a:r>
            <a:r>
              <a:rPr lang="en-US" sz="1200" b="0" i="1" dirty="0" err="1">
                <a:solidFill>
                  <a:srgbClr val="8E8E8E"/>
                </a:solidFill>
                <a:effectLst/>
                <a:latin typeface="Consolas" panose="020B0609020204030204" pitchFamily="49" charset="0"/>
              </a:rPr>
              <a:t>TypeError</a:t>
            </a:r>
            <a:r>
              <a:rPr lang="en-US" sz="1200" b="0" i="1" dirty="0">
                <a:solidFill>
                  <a:srgbClr val="8E8E8E"/>
                </a:solidFill>
                <a:effectLst/>
                <a:latin typeface="Consolas" panose="020B0609020204030204" pitchFamily="49" charset="0"/>
              </a:rPr>
              <a:t>: can only concatenate str (not "int") to str</a:t>
            </a: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"It's "</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00E00E"/>
                </a:solidFill>
                <a:effectLst/>
                <a:latin typeface="Consolas" panose="020B0609020204030204" pitchFamily="49" charset="0"/>
              </a:rPr>
              <a:t>str</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11</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"AM"</a:t>
            </a:r>
            <a:r>
              <a:rPr lang="en-US" sz="1400" b="0" dirty="0">
                <a:solidFill>
                  <a:srgbClr val="F7F7F7"/>
                </a:solidFill>
                <a:effectLst/>
                <a:latin typeface="Consolas" panose="020B0609020204030204" pitchFamily="49" charset="0"/>
              </a:rPr>
              <a:t>)</a:t>
            </a:r>
          </a:p>
          <a:p>
            <a:r>
              <a:rPr lang="en-US" sz="1400" b="0" i="1" dirty="0">
                <a:solidFill>
                  <a:srgbClr val="8E8E8E"/>
                </a:solidFill>
                <a:effectLst/>
                <a:latin typeface="Consolas" panose="020B0609020204030204" pitchFamily="49" charset="0"/>
              </a:rPr>
              <a:t># It’s 11 AM</a:t>
            </a:r>
            <a:endParaRPr lang="en-US" sz="1400" b="0" dirty="0">
              <a:solidFill>
                <a:srgbClr val="F7F7F7"/>
              </a:solidFill>
              <a:effectLst/>
              <a:latin typeface="Consolas" panose="020B0609020204030204" pitchFamily="49"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52" name="Google Shape;652;p18"/>
          <p:cNvGrpSpPr/>
          <p:nvPr/>
        </p:nvGrpSpPr>
        <p:grpSpPr>
          <a:xfrm>
            <a:off x="6714243" y="4138736"/>
            <a:ext cx="2290966" cy="847200"/>
            <a:chOff x="2281034" y="724796"/>
            <a:chExt cx="2290966" cy="847200"/>
          </a:xfrm>
        </p:grpSpPr>
        <p:sp>
          <p:nvSpPr>
            <p:cNvPr id="653" name="Google Shape;653;p1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55" name="Google Shape;655;p1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56" name="Google Shape;656;p1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dirty="0">
                <a:solidFill>
                  <a:schemeClr val="dk1"/>
                </a:solidFill>
                <a:latin typeface="Poppins Medium"/>
                <a:ea typeface="Poppins Medium"/>
                <a:cs typeface="Poppins Medium"/>
                <a:sym typeface="Poppins Medium"/>
              </a:rPr>
              <a:t>P</a:t>
            </a:r>
            <a:r>
              <a:rPr lang="en-US" sz="2000" b="0" i="0" u="none" strike="noStrike" cap="none" dirty="0">
                <a:solidFill>
                  <a:schemeClr val="dk1"/>
                </a:solidFill>
                <a:latin typeface="Poppins Medium"/>
                <a:ea typeface="Poppins Medium"/>
                <a:cs typeface="Poppins Medium"/>
                <a:sym typeface="Poppins Medium"/>
              </a:rPr>
              <a:t>ython </a:t>
            </a:r>
            <a:r>
              <a:rPr lang="en-US" sz="2000" dirty="0">
                <a:solidFill>
                  <a:schemeClr val="dk1"/>
                </a:solidFill>
                <a:latin typeface="Poppins Medium"/>
                <a:ea typeface="Poppins Medium"/>
                <a:cs typeface="Poppins Medium"/>
                <a:sym typeface="Poppins Medium"/>
              </a:rPr>
              <a:t>I/O</a:t>
            </a:r>
            <a:endParaRPr sz="2000" b="0" i="0" u="none" strike="noStrike" cap="none" dirty="0">
              <a:solidFill>
                <a:schemeClr val="dk1"/>
              </a:solidFill>
              <a:latin typeface="Poppins Medium"/>
              <a:ea typeface="Poppins Medium"/>
              <a:cs typeface="Poppins Medium"/>
              <a:sym typeface="Poppins Medium"/>
            </a:endParaRPr>
          </a:p>
        </p:txBody>
      </p:sp>
      <p:sp>
        <p:nvSpPr>
          <p:cNvPr id="657" name="Google Shape;657;p18"/>
          <p:cNvSpPr/>
          <p:nvPr/>
        </p:nvSpPr>
        <p:spPr>
          <a:xfrm>
            <a:off x="624392" y="1168219"/>
            <a:ext cx="4396103" cy="253824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We can use </a:t>
            </a:r>
            <a:r>
              <a:rPr lang="en-US" sz="1400" b="0" i="0" u="none" strike="noStrike" cap="none" dirty="0">
                <a:solidFill>
                  <a:srgbClr val="FFFF00"/>
                </a:solidFill>
                <a:highlight>
                  <a:srgbClr val="000000"/>
                </a:highlight>
                <a:latin typeface="Consolas"/>
                <a:ea typeface="Consolas"/>
                <a:cs typeface="Consolas"/>
                <a:sym typeface="Consolas"/>
              </a:rPr>
              <a:t>print</a:t>
            </a:r>
            <a:r>
              <a:rPr lang="en-US" sz="1400" b="0" i="0" u="none" strike="noStrike" cap="none" dirty="0">
                <a:solidFill>
                  <a:srgbClr val="000000"/>
                </a:solidFill>
                <a:latin typeface="Arial"/>
                <a:ea typeface="Arial"/>
                <a:cs typeface="Arial"/>
                <a:sym typeface="Arial"/>
              </a:rPr>
              <a:t> keyword to output to terminal and get user input using </a:t>
            </a:r>
            <a:r>
              <a:rPr lang="en-US" sz="1400" b="0" i="0" u="none" strike="noStrike" cap="none" dirty="0">
                <a:solidFill>
                  <a:srgbClr val="FFFF00"/>
                </a:solidFill>
                <a:highlight>
                  <a:srgbClr val="000000"/>
                </a:highlight>
                <a:latin typeface="Consolas"/>
                <a:ea typeface="Consolas"/>
                <a:cs typeface="Consolas"/>
                <a:sym typeface="Consolas"/>
              </a:rPr>
              <a:t>input</a:t>
            </a:r>
            <a:r>
              <a:rPr lang="en-US" sz="1400" b="0" i="0" u="none" strike="noStrike" cap="none" dirty="0">
                <a:solidFill>
                  <a:srgbClr val="000000"/>
                </a:solidFill>
                <a:latin typeface="Arial"/>
                <a:ea typeface="Arial"/>
                <a:cs typeface="Arial"/>
                <a:sym typeface="Arial"/>
              </a:rPr>
              <a:t> to assign a variable</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00"/>
                </a:solidFill>
                <a:highlight>
                  <a:srgbClr val="000000"/>
                </a:highlight>
                <a:latin typeface="Consolas"/>
                <a:ea typeface="Consolas"/>
                <a:cs typeface="Consolas"/>
                <a:sym typeface="Consolas"/>
              </a:rPr>
              <a:t>print</a:t>
            </a:r>
            <a:r>
              <a:rPr lang="en-US" sz="1400" b="0" i="0" u="none" strike="noStrike" cap="none" dirty="0">
                <a:solidFill>
                  <a:srgbClr val="FFFF00"/>
                </a:solidFill>
                <a:latin typeface="Consolas"/>
                <a:ea typeface="Consolas"/>
                <a:cs typeface="Consolas"/>
                <a:sym typeface="Consolas"/>
              </a:rPr>
              <a:t> </a:t>
            </a:r>
            <a:r>
              <a:rPr lang="en-US" sz="1400" b="0" i="0" u="none" strike="noStrike" cap="none" dirty="0">
                <a:solidFill>
                  <a:srgbClr val="000000"/>
                </a:solidFill>
                <a:latin typeface="Arial"/>
                <a:ea typeface="Arial"/>
                <a:cs typeface="Arial"/>
                <a:sym typeface="Arial"/>
              </a:rPr>
              <a:t>statement will automatically create a newline. To avoid this, we can add an argument </a:t>
            </a:r>
            <a:r>
              <a:rPr lang="en-US" sz="1400" b="0" i="1" u="none" strike="noStrike" cap="none" dirty="0">
                <a:solidFill>
                  <a:srgbClr val="FF9B00"/>
                </a:solidFill>
                <a:highlight>
                  <a:srgbClr val="000000"/>
                </a:highlight>
                <a:latin typeface="Consolas"/>
                <a:ea typeface="Consolas"/>
                <a:cs typeface="Consolas"/>
                <a:sym typeface="Consolas"/>
              </a:rPr>
              <a:t>end</a:t>
            </a:r>
            <a:r>
              <a:rPr lang="en-US" sz="1400" b="0" i="0" u="none" strike="noStrike" cap="none" dirty="0">
                <a:solidFill>
                  <a:srgbClr val="F7F7F7"/>
                </a:solidFill>
                <a:highlight>
                  <a:srgbClr val="000000"/>
                </a:highlight>
                <a:latin typeface="Consolas"/>
                <a:ea typeface="Consolas"/>
                <a:cs typeface="Consolas"/>
                <a:sym typeface="Consolas"/>
              </a:rPr>
              <a:t> </a:t>
            </a:r>
            <a:r>
              <a:rPr lang="en-US" sz="1400" b="0" i="0" u="none" strike="noStrike" cap="none" dirty="0">
                <a:solidFill>
                  <a:srgbClr val="00FFF3"/>
                </a:solidFill>
                <a:highlight>
                  <a:srgbClr val="000000"/>
                </a:highlight>
                <a:latin typeface="Consolas"/>
                <a:ea typeface="Consolas"/>
                <a:cs typeface="Consolas"/>
                <a:sym typeface="Consolas"/>
              </a:rPr>
              <a:t>=</a:t>
            </a:r>
            <a:r>
              <a:rPr lang="en-US" sz="1400" b="0" i="0" u="none" strike="noStrike" cap="none" dirty="0">
                <a:solidFill>
                  <a:srgbClr val="F7F7F7"/>
                </a:solidFill>
                <a:highlight>
                  <a:srgbClr val="000000"/>
                </a:highlight>
                <a:latin typeface="Consolas"/>
                <a:ea typeface="Consolas"/>
                <a:cs typeface="Consolas"/>
                <a:sym typeface="Consolas"/>
              </a:rPr>
              <a:t> </a:t>
            </a:r>
            <a:r>
              <a:rPr lang="en-US" sz="1400" b="0" i="0" u="none" strike="noStrike" cap="none" dirty="0">
                <a:solidFill>
                  <a:srgbClr val="FFFFFF"/>
                </a:solidFill>
                <a:highlight>
                  <a:srgbClr val="000000"/>
                </a:highlight>
                <a:latin typeface="Consolas"/>
                <a:ea typeface="Consolas"/>
                <a:cs typeface="Consolas"/>
                <a:sym typeface="Consolas"/>
              </a:rPr>
              <a:t>''</a:t>
            </a:r>
            <a:r>
              <a:rPr lang="en-US" sz="1400" b="0" i="0" u="none" strike="noStrike" cap="none" dirty="0">
                <a:solidFill>
                  <a:srgbClr val="000000"/>
                </a:solidFill>
                <a:highlight>
                  <a:srgbClr val="000000"/>
                </a:highlight>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before the closing bracket</a:t>
            </a:r>
            <a:endParaRPr lang="en-US" dirty="0"/>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dirty="0">
                <a:solidFill>
                  <a:srgbClr val="FFFF00"/>
                </a:solidFill>
                <a:highlight>
                  <a:srgbClr val="000000"/>
                </a:highlight>
                <a:latin typeface="Consolas"/>
              </a:rPr>
              <a:t>input</a:t>
            </a:r>
            <a:r>
              <a:rPr lang="en-US" dirty="0">
                <a:solidFill>
                  <a:srgbClr val="FFFF00"/>
                </a:solidFill>
                <a:latin typeface="Consolas"/>
              </a:rPr>
              <a:t> </a:t>
            </a:r>
            <a:r>
              <a:rPr lang="en-US" dirty="0"/>
              <a:t>statement </a:t>
            </a:r>
            <a:r>
              <a:rPr lang="en-GB" dirty="0">
                <a:latin typeface="Montserrat" pitchFamily="2" charset="0"/>
              </a:rPr>
              <a:t>p</a:t>
            </a:r>
            <a:r>
              <a:rPr lang="en-GB" sz="1400" dirty="0">
                <a:solidFill>
                  <a:srgbClr val="000000"/>
                </a:solidFill>
                <a:latin typeface="Montserrat" pitchFamily="2" charset="0"/>
              </a:rPr>
              <a:t>auses execution of the program until </a:t>
            </a:r>
            <a:r>
              <a:rPr lang="en-GB" sz="1400" dirty="0">
                <a:solidFill>
                  <a:srgbClr val="FF0000"/>
                </a:solidFill>
                <a:latin typeface="Montserrat" pitchFamily="2" charset="0"/>
              </a:rPr>
              <a:t>Enter</a:t>
            </a:r>
            <a:r>
              <a:rPr lang="en-GB" sz="1400" dirty="0">
                <a:solidFill>
                  <a:srgbClr val="000000"/>
                </a:solidFill>
                <a:latin typeface="Montserrat" pitchFamily="2" charset="0"/>
              </a:rPr>
              <a:t> key is pressed. It takes 1 optional argument for the prompt</a:t>
            </a:r>
            <a:endParaRPr sz="1400" b="0" i="0" u="none" strike="noStrike" cap="none" dirty="0">
              <a:solidFill>
                <a:srgbClr val="000000"/>
              </a:solidFill>
              <a:latin typeface="Arial"/>
              <a:ea typeface="Arial"/>
              <a:cs typeface="Arial"/>
              <a:sym typeface="Arial"/>
            </a:endParaRPr>
          </a:p>
        </p:txBody>
      </p:sp>
      <p:sp>
        <p:nvSpPr>
          <p:cNvPr id="659" name="Google Shape;659;p18"/>
          <p:cNvSpPr txBox="1"/>
          <p:nvPr/>
        </p:nvSpPr>
        <p:spPr>
          <a:xfrm>
            <a:off x="5348590" y="2834478"/>
            <a:ext cx="2731306" cy="754053"/>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dirty="0">
                <a:solidFill>
                  <a:srgbClr val="FF9B00"/>
                </a:solidFill>
                <a:latin typeface="Consolas"/>
                <a:ea typeface="Consolas"/>
                <a:cs typeface="Consolas"/>
                <a:sym typeface="Consolas"/>
              </a:rPr>
              <a:t>name</a:t>
            </a:r>
            <a:r>
              <a:rPr lang="en-US" sz="1050" b="0" i="0" u="none" strike="noStrike" cap="none" dirty="0">
                <a:solidFill>
                  <a:srgbClr val="F7F7F7"/>
                </a:solidFill>
                <a:latin typeface="Consolas"/>
                <a:ea typeface="Consolas"/>
                <a:cs typeface="Consolas"/>
                <a:sym typeface="Consolas"/>
              </a:rPr>
              <a:t> </a:t>
            </a:r>
            <a:r>
              <a:rPr lang="en-US" sz="1050" b="0" i="0" u="none" strike="noStrike" cap="none" dirty="0">
                <a:solidFill>
                  <a:srgbClr val="00FFF3"/>
                </a:solidFill>
                <a:latin typeface="Consolas"/>
                <a:ea typeface="Consolas"/>
                <a:cs typeface="Consolas"/>
                <a:sym typeface="Consolas"/>
              </a:rPr>
              <a:t>=</a:t>
            </a:r>
            <a:r>
              <a:rPr lang="en-US" sz="1050" b="0" i="0" u="none" strike="noStrike" cap="none" dirty="0">
                <a:solidFill>
                  <a:srgbClr val="F7F7F7"/>
                </a:solidFill>
                <a:latin typeface="Consolas"/>
                <a:ea typeface="Consolas"/>
                <a:cs typeface="Consolas"/>
                <a:sym typeface="Consolas"/>
              </a:rPr>
              <a:t> </a:t>
            </a:r>
            <a:r>
              <a:rPr lang="en-US" sz="1050" b="0" i="0" u="none" strike="noStrike" cap="none" dirty="0">
                <a:solidFill>
                  <a:srgbClr val="FFFF00"/>
                </a:solidFill>
                <a:latin typeface="Consolas"/>
                <a:ea typeface="Consolas"/>
                <a:cs typeface="Consolas"/>
                <a:sym typeface="Consolas"/>
              </a:rPr>
              <a:t>input</a:t>
            </a:r>
            <a:r>
              <a:rPr lang="en-US" sz="1050" b="0" i="0" u="none" strike="noStrike" cap="none" dirty="0">
                <a:solidFill>
                  <a:srgbClr val="F7F7F7"/>
                </a:solidFill>
                <a:latin typeface="Consolas"/>
                <a:ea typeface="Consolas"/>
                <a:cs typeface="Consolas"/>
                <a:sym typeface="Consolas"/>
              </a:rPr>
              <a:t>(</a:t>
            </a:r>
            <a:r>
              <a:rPr lang="en-US" sz="1050" b="0" i="0" u="none" strike="noStrike" cap="none" dirty="0">
                <a:solidFill>
                  <a:srgbClr val="FFFFFF"/>
                </a:solidFill>
                <a:latin typeface="Consolas"/>
                <a:ea typeface="Consolas"/>
                <a:cs typeface="Consolas"/>
                <a:sym typeface="Consolas"/>
              </a:rPr>
              <a:t>"Enter your name: "</a:t>
            </a:r>
            <a:r>
              <a:rPr lang="en-US" sz="1050" b="0" i="0" u="none" strike="noStrike" cap="none" dirty="0">
                <a:solidFill>
                  <a:srgbClr val="F7F7F7"/>
                </a:solidFill>
                <a:latin typeface="Consolas"/>
                <a:ea typeface="Consolas"/>
                <a:cs typeface="Consolas"/>
                <a:sym typeface="Consolas"/>
              </a:rPr>
              <a:t>)</a:t>
            </a:r>
            <a:endParaRPr dirty="0"/>
          </a:p>
          <a:p>
            <a:pPr marL="0" marR="0" lvl="0" indent="0" algn="l" rtl="0">
              <a:lnSpc>
                <a:spcPct val="100000"/>
              </a:lnSpc>
              <a:spcBef>
                <a:spcPts val="0"/>
              </a:spcBef>
              <a:spcAft>
                <a:spcPts val="0"/>
              </a:spcAft>
              <a:buNone/>
            </a:pPr>
            <a:r>
              <a:rPr lang="en-US" sz="1050" b="0" i="0" u="none" strike="noStrike" cap="none" dirty="0">
                <a:solidFill>
                  <a:srgbClr val="FFFF00"/>
                </a:solidFill>
                <a:latin typeface="Consolas"/>
                <a:ea typeface="Consolas"/>
                <a:cs typeface="Consolas"/>
                <a:sym typeface="Consolas"/>
              </a:rPr>
              <a:t>print</a:t>
            </a:r>
            <a:r>
              <a:rPr lang="en-US" sz="1050" b="0" i="0" u="none" strike="noStrike" cap="none" dirty="0">
                <a:solidFill>
                  <a:srgbClr val="F7F7F7"/>
                </a:solidFill>
                <a:latin typeface="Consolas"/>
                <a:ea typeface="Consolas"/>
                <a:cs typeface="Consolas"/>
                <a:sym typeface="Consolas"/>
              </a:rPr>
              <a:t>(</a:t>
            </a:r>
            <a:r>
              <a:rPr lang="en-US" sz="1050" b="0" i="0" u="none" strike="noStrike" cap="none" dirty="0">
                <a:solidFill>
                  <a:srgbClr val="FF9B00"/>
                </a:solidFill>
                <a:latin typeface="Consolas"/>
                <a:ea typeface="Consolas"/>
                <a:cs typeface="Consolas"/>
                <a:sym typeface="Consolas"/>
              </a:rPr>
              <a:t>name</a:t>
            </a:r>
            <a:r>
              <a:rPr lang="en-US" sz="1050" b="0" i="0" u="none" strike="noStrike" cap="none" dirty="0">
                <a:solidFill>
                  <a:srgbClr val="F7F7F7"/>
                </a:solidFill>
                <a:latin typeface="Consolas"/>
                <a:ea typeface="Consolas"/>
                <a:cs typeface="Consolas"/>
                <a:sym typeface="Consolas"/>
              </a:rPr>
              <a:t>)</a:t>
            </a:r>
            <a:endParaRPr dirty="0"/>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Enter your name: James</a:t>
            </a:r>
            <a:endParaRPr sz="1100" b="0" i="0" u="none" strike="noStrike" cap="none" dirty="0">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James</a:t>
            </a:r>
            <a:endParaRPr sz="1100" b="0" i="0" u="none" strike="noStrike" cap="none" dirty="0">
              <a:solidFill>
                <a:srgbClr val="F7F7F7"/>
              </a:solidFill>
              <a:latin typeface="Consolas"/>
              <a:ea typeface="Consolas"/>
              <a:cs typeface="Consolas"/>
              <a:sym typeface="Consolas"/>
            </a:endParaRPr>
          </a:p>
        </p:txBody>
      </p:sp>
      <p:sp>
        <p:nvSpPr>
          <p:cNvPr id="660" name="Google Shape;660;p18"/>
          <p:cNvSpPr txBox="1"/>
          <p:nvPr/>
        </p:nvSpPr>
        <p:spPr>
          <a:xfrm>
            <a:off x="5159741" y="1168219"/>
            <a:ext cx="3109004" cy="1446509"/>
          </a:xfrm>
          <a:prstGeom prst="rect">
            <a:avLst/>
          </a:prstGeom>
          <a:solidFill>
            <a:schemeClr val="dk1"/>
          </a:solidFill>
          <a:ln>
            <a:noFill/>
          </a:ln>
        </p:spPr>
        <p:txBody>
          <a:bodyPr spcFirstLastPara="1" wrap="square" lIns="91425" tIns="45700" rIns="91425" bIns="45700" anchor="t" anchorCtr="0">
            <a:spAutoFit/>
          </a:bodyPr>
          <a:lstStyle/>
          <a:p>
            <a:r>
              <a:rPr lang="en-US" sz="1100" b="0" dirty="0">
                <a:solidFill>
                  <a:srgbClr val="FFFF00"/>
                </a:solidFill>
                <a:effectLst/>
                <a:latin typeface="Consolas" panose="020B0609020204030204" pitchFamily="49" charset="0"/>
              </a:rPr>
              <a:t>print</a:t>
            </a:r>
            <a:r>
              <a:rPr lang="en-US" sz="1100" b="0" dirty="0">
                <a:solidFill>
                  <a:srgbClr val="F7F7F7"/>
                </a:solidFill>
                <a:effectLst/>
                <a:latin typeface="Consolas" panose="020B0609020204030204" pitchFamily="49" charset="0"/>
              </a:rPr>
              <a:t>(</a:t>
            </a:r>
            <a:r>
              <a:rPr lang="en-US" sz="1100" b="0" dirty="0">
                <a:solidFill>
                  <a:srgbClr val="FFFFFF"/>
                </a:solidFill>
                <a:effectLst/>
                <a:latin typeface="Consolas" panose="020B0609020204030204" pitchFamily="49" charset="0"/>
              </a:rPr>
              <a:t>"Is GTA"</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6</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"released?"</a:t>
            </a:r>
            <a:r>
              <a:rPr lang="en-US" sz="1100" b="0" dirty="0">
                <a:solidFill>
                  <a:srgbClr val="F7F7F7"/>
                </a:solidFill>
                <a:effectLst/>
                <a:latin typeface="Consolas" panose="020B0609020204030204" pitchFamily="49" charset="0"/>
              </a:rPr>
              <a:t>, </a:t>
            </a:r>
            <a:r>
              <a:rPr lang="en-US" sz="1100" b="0" dirty="0">
                <a:solidFill>
                  <a:srgbClr val="00E00E"/>
                </a:solidFill>
                <a:effectLst/>
                <a:latin typeface="Consolas" panose="020B0609020204030204" pitchFamily="49" charset="0"/>
              </a:rPr>
              <a:t>False</a:t>
            </a:r>
            <a:r>
              <a:rPr lang="en-US" sz="1100" b="0" dirty="0">
                <a:solidFill>
                  <a:srgbClr val="F7F7F7"/>
                </a:solidFill>
                <a:effectLst/>
                <a:latin typeface="Consolas" panose="020B0609020204030204" pitchFamily="49" charset="0"/>
              </a:rPr>
              <a:t>) </a:t>
            </a:r>
          </a:p>
          <a:p>
            <a:r>
              <a:rPr lang="fi-FI" sz="1100" b="0" dirty="0">
                <a:solidFill>
                  <a:srgbClr val="777777"/>
                </a:solidFill>
                <a:effectLst/>
                <a:latin typeface="Courier New" panose="02070309020205020404" pitchFamily="49" charset="0"/>
                <a:cs typeface="Courier New" panose="02070309020205020404" pitchFamily="49" charset="0"/>
              </a:rPr>
              <a:t># </a:t>
            </a:r>
            <a:r>
              <a:rPr lang="en-US" sz="1100" b="0" dirty="0">
                <a:solidFill>
                  <a:srgbClr val="777777"/>
                </a:solidFill>
                <a:effectLst/>
                <a:latin typeface="Courier New" panose="02070309020205020404" pitchFamily="49" charset="0"/>
                <a:cs typeface="Courier New" panose="02070309020205020404" pitchFamily="49" charset="0"/>
              </a:rPr>
              <a:t>Is GTA 6 released? False</a:t>
            </a:r>
            <a:endParaRPr lang="en-GB" sz="1100" b="0" dirty="0">
              <a:solidFill>
                <a:srgbClr val="FFFFFF"/>
              </a:solidFill>
              <a:effectLst/>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endParaRPr lang="en-US" sz="1100" b="0" i="0" u="none" strike="noStrike" cap="none"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endParaRPr lang="en-US" sz="1100"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"hello"</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FF9B00"/>
                </a:solidFill>
                <a:latin typeface="Consolas"/>
                <a:ea typeface="Consolas"/>
                <a:cs typeface="Consolas"/>
                <a:sym typeface="Consolas"/>
              </a:rPr>
              <a:t>end</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FFFFFF"/>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"world"</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a:t>
            </a:r>
            <a:r>
              <a:rPr lang="en-US" sz="1100" b="0" i="1" u="none" strike="noStrike" cap="none" dirty="0" err="1">
                <a:solidFill>
                  <a:srgbClr val="8E8E8E"/>
                </a:solidFill>
                <a:latin typeface="Consolas"/>
                <a:ea typeface="Consolas"/>
                <a:cs typeface="Consolas"/>
                <a:sym typeface="Consolas"/>
              </a:rPr>
              <a:t>helloworld</a:t>
            </a:r>
            <a:endParaRPr sz="1100" b="0" i="0" u="none" strike="noStrike" cap="none" dirty="0">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a:t>
            </a:r>
            <a:endParaRPr sz="1100" b="0" i="0" u="none" strike="noStrike" cap="none" dirty="0">
              <a:solidFill>
                <a:srgbClr val="F7F7F7"/>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0">
          <a:extLst>
            <a:ext uri="{FF2B5EF4-FFF2-40B4-BE49-F238E27FC236}">
              <a16:creationId xmlns:a16="http://schemas.microsoft.com/office/drawing/2014/main" id="{14E8669F-74A4-CDF3-EFCD-0D428D21CE04}"/>
            </a:ext>
          </a:extLst>
        </p:cNvPr>
        <p:cNvGrpSpPr/>
        <p:nvPr/>
      </p:nvGrpSpPr>
      <p:grpSpPr>
        <a:xfrm>
          <a:off x="0" y="0"/>
          <a:ext cx="0" cy="0"/>
          <a:chOff x="0" y="0"/>
          <a:chExt cx="0" cy="0"/>
        </a:xfrm>
      </p:grpSpPr>
      <p:pic>
        <p:nvPicPr>
          <p:cNvPr id="651" name="Google Shape;651;p18" descr="A white rectangular object with black border&#10;&#10;Description automatically generated">
            <a:extLst>
              <a:ext uri="{FF2B5EF4-FFF2-40B4-BE49-F238E27FC236}">
                <a16:creationId xmlns:a16="http://schemas.microsoft.com/office/drawing/2014/main" id="{750CE91D-A3AC-F448-5D9B-E4C465877C0E}"/>
              </a:ext>
            </a:extLst>
          </p:cNvPr>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52" name="Google Shape;652;p18">
            <a:extLst>
              <a:ext uri="{FF2B5EF4-FFF2-40B4-BE49-F238E27FC236}">
                <a16:creationId xmlns:a16="http://schemas.microsoft.com/office/drawing/2014/main" id="{FA8FB85C-4238-2431-34EE-70AA49AFA428}"/>
              </a:ext>
            </a:extLst>
          </p:cNvPr>
          <p:cNvGrpSpPr/>
          <p:nvPr/>
        </p:nvGrpSpPr>
        <p:grpSpPr>
          <a:xfrm>
            <a:off x="6714243" y="4138736"/>
            <a:ext cx="2290966" cy="847200"/>
            <a:chOff x="2281034" y="724796"/>
            <a:chExt cx="2290966" cy="847200"/>
          </a:xfrm>
        </p:grpSpPr>
        <p:sp>
          <p:nvSpPr>
            <p:cNvPr id="653" name="Google Shape;653;p18">
              <a:extLst>
                <a:ext uri="{FF2B5EF4-FFF2-40B4-BE49-F238E27FC236}">
                  <a16:creationId xmlns:a16="http://schemas.microsoft.com/office/drawing/2014/main" id="{6C4E272D-591D-5BE9-46E6-78651B90BFA6}"/>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8" descr="A close up of a sign&#10;&#10;Description automatically generated">
              <a:extLst>
                <a:ext uri="{FF2B5EF4-FFF2-40B4-BE49-F238E27FC236}">
                  <a16:creationId xmlns:a16="http://schemas.microsoft.com/office/drawing/2014/main" id="{7D396F01-E549-530A-C25F-A3A858CE6B5A}"/>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55" name="Google Shape;655;p18" descr="A close up of a sign&#10;&#10;Description automatically generated">
              <a:extLst>
                <a:ext uri="{FF2B5EF4-FFF2-40B4-BE49-F238E27FC236}">
                  <a16:creationId xmlns:a16="http://schemas.microsoft.com/office/drawing/2014/main" id="{79C73CBF-C548-FB34-4482-B4C705E154FF}"/>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56" name="Google Shape;656;p18">
            <a:extLst>
              <a:ext uri="{FF2B5EF4-FFF2-40B4-BE49-F238E27FC236}">
                <a16:creationId xmlns:a16="http://schemas.microsoft.com/office/drawing/2014/main" id="{E12488A1-F4D0-EA59-E22C-7E3CE4111DB6}"/>
              </a:ext>
            </a:extLst>
          </p:cNvPr>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Format String</a:t>
            </a:r>
            <a:endParaRPr sz="2000" b="0" i="0" u="none" strike="noStrike" cap="none" dirty="0">
              <a:solidFill>
                <a:schemeClr val="dk1"/>
              </a:solidFill>
              <a:latin typeface="Poppins Medium"/>
              <a:ea typeface="Poppins Medium"/>
              <a:cs typeface="Poppins Medium"/>
              <a:sym typeface="Poppins Medium"/>
            </a:endParaRPr>
          </a:p>
        </p:txBody>
      </p:sp>
      <p:sp>
        <p:nvSpPr>
          <p:cNvPr id="657" name="Google Shape;657;p18">
            <a:extLst>
              <a:ext uri="{FF2B5EF4-FFF2-40B4-BE49-F238E27FC236}">
                <a16:creationId xmlns:a16="http://schemas.microsoft.com/office/drawing/2014/main" id="{EDCDE5D3-F9E0-FF0C-C79C-BE324CBE74AF}"/>
              </a:ext>
            </a:extLst>
          </p:cNvPr>
          <p:cNvSpPr/>
          <p:nvPr/>
        </p:nvSpPr>
        <p:spPr>
          <a:xfrm>
            <a:off x="565892" y="1094578"/>
            <a:ext cx="4396103" cy="3154399"/>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Sometime, </a:t>
            </a:r>
            <a:r>
              <a:rPr lang="en-US" sz="1200" b="0" i="0" u="none" strike="noStrike" cap="none" dirty="0">
                <a:solidFill>
                  <a:srgbClr val="000000"/>
                </a:solidFill>
                <a:latin typeface="Arial"/>
                <a:ea typeface="Arial"/>
                <a:cs typeface="Arial"/>
                <a:sym typeface="Arial"/>
              </a:rPr>
              <a:t>we don’t want to spamming </a:t>
            </a:r>
            <a:r>
              <a:rPr lang="en-US" sz="1200" b="0" i="0" u="none" strike="noStrike" cap="none" dirty="0">
                <a:solidFill>
                  <a:schemeClr val="accent6"/>
                </a:solidFill>
                <a:highlight>
                  <a:srgbClr val="000000"/>
                </a:highlight>
                <a:latin typeface="Arial"/>
                <a:ea typeface="Arial"/>
                <a:cs typeface="Arial"/>
                <a:sym typeface="Arial"/>
              </a:rPr>
              <a:t>,</a:t>
            </a:r>
            <a:r>
              <a:rPr lang="en-US" sz="1200" b="0" i="0" u="none" strike="noStrike" cap="none" dirty="0">
                <a:solidFill>
                  <a:srgbClr val="000000"/>
                </a:solidFill>
                <a:latin typeface="Arial"/>
                <a:ea typeface="Arial"/>
                <a:cs typeface="Arial"/>
                <a:sym typeface="Arial"/>
              </a:rPr>
              <a:t> or </a:t>
            </a:r>
            <a:r>
              <a:rPr lang="en-US" sz="1200" b="0" i="0" u="none" strike="noStrike" cap="none" dirty="0">
                <a:solidFill>
                  <a:schemeClr val="accent6"/>
                </a:solidFill>
                <a:highlight>
                  <a:srgbClr val="000000"/>
                </a:highlight>
                <a:latin typeface="Arial"/>
                <a:ea typeface="Arial"/>
                <a:cs typeface="Arial"/>
                <a:sym typeface="Arial"/>
              </a:rPr>
              <a:t>+</a:t>
            </a:r>
            <a:r>
              <a:rPr lang="en-US" sz="1200" b="0" i="0" u="none" strike="noStrike" cap="none" dirty="0">
                <a:solidFill>
                  <a:srgbClr val="000000"/>
                </a:solidFill>
                <a:latin typeface="Arial"/>
                <a:ea typeface="Arial"/>
                <a:cs typeface="Arial"/>
                <a:sym typeface="Arial"/>
              </a:rPr>
              <a:t> while printing</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err="1">
                <a:solidFill>
                  <a:srgbClr val="000000"/>
                </a:solidFill>
                <a:latin typeface="Arial"/>
                <a:ea typeface="Arial"/>
                <a:cs typeface="Arial"/>
                <a:sym typeface="Arial"/>
              </a:rPr>
              <a:t>String.format</a:t>
            </a:r>
            <a:r>
              <a:rPr lang="en-US" sz="1200" b="0" i="0" u="none" strike="noStrike" cap="none" dirty="0">
                <a:solidFill>
                  <a:srgbClr val="000000"/>
                </a:solidFill>
                <a:latin typeface="Arial"/>
                <a:ea typeface="Arial"/>
                <a:cs typeface="Arial"/>
                <a:sym typeface="Arial"/>
              </a:rPr>
              <a:t>() is method available on all strings using the do notation. If you specify index numbers, they’ll correspond with the ordered value you supplied in the method. Or you can use keyword arguments. Otherwise, they'll follow consecutive order.</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Or you use the format specifiers and the % operator. </a:t>
            </a:r>
            <a:r>
              <a:rPr lang="en-US" sz="1200" b="0" i="0" u="none" strike="noStrike" cap="none" dirty="0">
                <a:solidFill>
                  <a:srgbClr val="0070C0"/>
                </a:solidFill>
                <a:latin typeface="Arial"/>
                <a:ea typeface="Arial"/>
                <a:cs typeface="Arial"/>
                <a:sym typeface="Arial"/>
              </a:rPr>
              <a:t>THIS IS NOT THE SAME AS THE MODULUS OPERATOR YOU WILL LEARN LATER</a:t>
            </a:r>
            <a:r>
              <a:rPr lang="en-US" sz="1200" b="0" i="0" u="none" strike="noStrike" cap="none" dirty="0">
                <a:solidFill>
                  <a:srgbClr val="000000"/>
                </a:solidFill>
                <a:latin typeface="Arial"/>
                <a:ea typeface="Arial"/>
                <a:cs typeface="Arial"/>
                <a:sym typeface="Arial"/>
              </a:rPr>
              <a:t>. The format specifiers must be in order with the argument list and must match the same data type</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rgbClr val="000000"/>
                </a:solidFill>
                <a:latin typeface="Arial"/>
                <a:ea typeface="Arial"/>
                <a:cs typeface="Arial"/>
                <a:sym typeface="Arial"/>
              </a:rPr>
              <a:t>My </a:t>
            </a:r>
            <a:r>
              <a:rPr lang="en-US" sz="1200" b="0" i="0" u="none" strike="noStrike" cap="none" dirty="0" err="1">
                <a:solidFill>
                  <a:srgbClr val="000000"/>
                </a:solidFill>
                <a:latin typeface="Arial"/>
                <a:ea typeface="Arial"/>
                <a:cs typeface="Arial"/>
                <a:sym typeface="Arial"/>
              </a:rPr>
              <a:t>favourite</a:t>
            </a:r>
            <a:r>
              <a:rPr lang="en-US" sz="1200" b="0" i="0" u="none" strike="noStrike" cap="none" dirty="0">
                <a:solidFill>
                  <a:srgbClr val="000000"/>
                </a:solidFill>
                <a:latin typeface="Arial"/>
                <a:ea typeface="Arial"/>
                <a:cs typeface="Arial"/>
                <a:sym typeface="Arial"/>
              </a:rPr>
              <a:t> are f (formatted) strings because you can embed variables and expressions directly in strings. </a:t>
            </a:r>
          </a:p>
          <a:p>
            <a:pPr marL="0" marR="0" lvl="0" indent="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000000"/>
              </a:solidFill>
              <a:latin typeface="Arial"/>
              <a:ea typeface="Arial"/>
              <a:cs typeface="Arial"/>
              <a:sym typeface="Arial"/>
            </a:endParaRPr>
          </a:p>
        </p:txBody>
      </p:sp>
      <p:sp>
        <p:nvSpPr>
          <p:cNvPr id="3" name="Google Shape;673;p19">
            <a:extLst>
              <a:ext uri="{FF2B5EF4-FFF2-40B4-BE49-F238E27FC236}">
                <a16:creationId xmlns:a16="http://schemas.microsoft.com/office/drawing/2014/main" id="{927C6F7B-9284-F9B3-EF28-8DD1AA02EC21}"/>
              </a:ext>
            </a:extLst>
          </p:cNvPr>
          <p:cNvSpPr txBox="1"/>
          <p:nvPr/>
        </p:nvSpPr>
        <p:spPr>
          <a:xfrm>
            <a:off x="5020496" y="1664346"/>
            <a:ext cx="3034432" cy="1785064"/>
          </a:xfrm>
          <a:prstGeom prst="rect">
            <a:avLst/>
          </a:prstGeom>
          <a:solidFill>
            <a:schemeClr val="dk1"/>
          </a:solidFill>
          <a:ln>
            <a:noFill/>
          </a:ln>
        </p:spPr>
        <p:txBody>
          <a:bodyPr spcFirstLastPara="1" wrap="square" lIns="91425" tIns="45700" rIns="91425" bIns="45700" anchor="t" anchorCtr="0">
            <a:spAutoFit/>
          </a:bodyPr>
          <a:lstStyle/>
          <a:p>
            <a:r>
              <a:rPr lang="en-US" sz="1100" b="0" dirty="0">
                <a:solidFill>
                  <a:srgbClr val="FFFF00"/>
                </a:solidFill>
                <a:effectLst/>
                <a:latin typeface="Consolas" panose="020B0609020204030204" pitchFamily="49" charset="0"/>
              </a:rPr>
              <a:t>print</a:t>
            </a:r>
            <a:r>
              <a:rPr lang="en-US" sz="1100" b="0" dirty="0">
                <a:solidFill>
                  <a:srgbClr val="F7F7F7"/>
                </a:solidFill>
                <a:effectLst/>
                <a:latin typeface="Consolas" panose="020B0609020204030204" pitchFamily="49" charset="0"/>
              </a:rPr>
              <a:t>(</a:t>
            </a:r>
            <a:r>
              <a:rPr lang="en-US" sz="1100" b="0" dirty="0">
                <a:solidFill>
                  <a:srgbClr val="FFFFFF"/>
                </a:solidFill>
                <a:effectLst/>
                <a:latin typeface="Consolas" panose="020B0609020204030204" pitchFamily="49" charset="0"/>
              </a:rPr>
              <a:t>'{2} {1} {0}'</a:t>
            </a:r>
            <a:r>
              <a:rPr lang="en-US" sz="1100" b="0" dirty="0">
                <a:solidFill>
                  <a:srgbClr val="F7F7F7"/>
                </a:solidFill>
                <a:effectLst/>
                <a:latin typeface="Consolas" panose="020B0609020204030204" pitchFamily="49" charset="0"/>
              </a:rPr>
              <a:t>.</a:t>
            </a:r>
            <a:r>
              <a:rPr lang="en-US" sz="1100" b="0" dirty="0">
                <a:solidFill>
                  <a:srgbClr val="FFFF00"/>
                </a:solidFill>
                <a:effectLst/>
                <a:latin typeface="Consolas" panose="020B0609020204030204" pitchFamily="49" charset="0"/>
              </a:rPr>
              <a:t>format</a:t>
            </a:r>
            <a:r>
              <a:rPr lang="en-US" sz="1100" b="0" dirty="0">
                <a:solidFill>
                  <a:srgbClr val="F7F7F7"/>
                </a:solidFill>
                <a:effectLst/>
                <a:latin typeface="Consolas" panose="020B0609020204030204" pitchFamily="49" charset="0"/>
              </a:rPr>
              <a:t>(</a:t>
            </a:r>
            <a:r>
              <a:rPr lang="en-US" sz="1100" b="0" dirty="0">
                <a:solidFill>
                  <a:srgbClr val="FFFFFF"/>
                </a:solidFill>
                <a:effectLst/>
                <a:latin typeface="Consolas" panose="020B0609020204030204" pitchFamily="49" charset="0"/>
              </a:rPr>
              <a:t>'order'</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'are in'</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'We'</a:t>
            </a:r>
            <a:r>
              <a:rPr lang="en-US" sz="1100" b="0" dirty="0">
                <a:solidFill>
                  <a:srgbClr val="F7F7F7"/>
                </a:solidFill>
                <a:effectLst/>
                <a:latin typeface="Consolas" panose="020B0609020204030204" pitchFamily="49" charset="0"/>
              </a:rPr>
              <a:t>)) </a:t>
            </a:r>
            <a:r>
              <a:rPr lang="en-US" sz="1100" b="0" i="1" dirty="0">
                <a:solidFill>
                  <a:srgbClr val="8E8E8E"/>
                </a:solidFill>
                <a:effectLst/>
                <a:latin typeface="Consolas" panose="020B0609020204030204" pitchFamily="49" charset="0"/>
              </a:rPr>
              <a:t># We are in order</a:t>
            </a:r>
            <a:endParaRPr lang="en-US" sz="1100" b="0" dirty="0">
              <a:solidFill>
                <a:srgbClr val="F7F7F7"/>
              </a:solidFill>
              <a:effectLst/>
              <a:latin typeface="Consolas" panose="020B0609020204030204" pitchFamily="49" charset="0"/>
            </a:endParaRPr>
          </a:p>
          <a:p>
            <a:br>
              <a:rPr lang="en-US" sz="1100" b="0" dirty="0">
                <a:solidFill>
                  <a:srgbClr val="F7F7F7"/>
                </a:solidFill>
                <a:effectLst/>
                <a:latin typeface="Consolas" panose="020B0609020204030204" pitchFamily="49" charset="0"/>
              </a:rPr>
            </a:br>
            <a:r>
              <a:rPr lang="en-US" sz="1100" b="0" dirty="0">
                <a:solidFill>
                  <a:srgbClr val="FFFF00"/>
                </a:solidFill>
                <a:effectLst/>
                <a:latin typeface="Consolas" panose="020B0609020204030204" pitchFamily="49" charset="0"/>
              </a:rPr>
              <a:t>print</a:t>
            </a:r>
            <a:r>
              <a:rPr lang="en-US" sz="1100" b="0" dirty="0">
                <a:solidFill>
                  <a:srgbClr val="F7F7F7"/>
                </a:solidFill>
                <a:effectLst/>
                <a:latin typeface="Consolas" panose="020B0609020204030204" pitchFamily="49" charset="0"/>
              </a:rPr>
              <a:t>(</a:t>
            </a:r>
            <a:r>
              <a:rPr lang="en-US" sz="1100" b="0" dirty="0">
                <a:solidFill>
                  <a:srgbClr val="FFFFFF"/>
                </a:solidFill>
                <a:effectLst/>
                <a:latin typeface="Consolas" panose="020B0609020204030204" pitchFamily="49" charset="0"/>
              </a:rPr>
              <a:t>"</a:t>
            </a:r>
            <a:r>
              <a:rPr lang="en-US" sz="1100" b="0" dirty="0" err="1">
                <a:solidFill>
                  <a:srgbClr val="FFFFFF"/>
                </a:solidFill>
                <a:effectLst/>
                <a:latin typeface="Consolas" panose="020B0609020204030204" pitchFamily="49" charset="0"/>
              </a:rPr>
              <a:t>pham</a:t>
            </a:r>
            <a:r>
              <a:rPr lang="en-US" sz="1100" b="0" dirty="0">
                <a:solidFill>
                  <a:srgbClr val="FFFFFF"/>
                </a:solidFill>
                <a:effectLst/>
                <a:latin typeface="Consolas" panose="020B0609020204030204" pitchFamily="49" charset="0"/>
              </a:rPr>
              <a:t> %s worked %2.1f hours on this %s around"</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'walked'</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48.23</a:t>
            </a:r>
            <a:r>
              <a:rPr lang="en-US" sz="1100" b="0" dirty="0">
                <a:solidFill>
                  <a:srgbClr val="F7F7F7"/>
                </a:solidFill>
                <a:effectLst/>
                <a:latin typeface="Consolas" panose="020B0609020204030204" pitchFamily="49" charset="0"/>
              </a:rPr>
              <a:t>,</a:t>
            </a:r>
          </a:p>
          <a:p>
            <a:r>
              <a:rPr lang="en-US" sz="1100" b="0" dirty="0">
                <a:solidFill>
                  <a:srgbClr val="FFFFFF"/>
                </a:solidFill>
                <a:effectLst/>
                <a:latin typeface="Consolas" panose="020B0609020204030204" pitchFamily="49" charset="0"/>
              </a:rPr>
              <a:t>'lecture'</a:t>
            </a:r>
            <a:r>
              <a:rPr lang="en-US" sz="1100" b="0" dirty="0">
                <a:solidFill>
                  <a:srgbClr val="F7F7F7"/>
                </a:solidFill>
                <a:effectLst/>
                <a:latin typeface="Consolas" panose="020B0609020204030204" pitchFamily="49" charset="0"/>
              </a:rPr>
              <a:t>))</a:t>
            </a:r>
          </a:p>
          <a:p>
            <a:br>
              <a:rPr lang="en-US" sz="1100" b="0" dirty="0">
                <a:solidFill>
                  <a:srgbClr val="F7F7F7"/>
                </a:solidFill>
                <a:effectLst/>
                <a:latin typeface="Consolas" panose="020B0609020204030204" pitchFamily="49" charset="0"/>
              </a:rPr>
            </a:br>
            <a:r>
              <a:rPr lang="en-US" sz="1100" b="0" dirty="0" err="1">
                <a:solidFill>
                  <a:srgbClr val="FF9B00"/>
                </a:solidFill>
                <a:effectLst/>
                <a:latin typeface="Consolas" panose="020B0609020204030204" pitchFamily="49" charset="0"/>
              </a:rPr>
              <a:t>last_name</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00E00E"/>
                </a:solidFill>
                <a:effectLst/>
                <a:latin typeface="Consolas" panose="020B0609020204030204" pitchFamily="49" charset="0"/>
              </a:rPr>
              <a:t>False</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"Obama"</a:t>
            </a:r>
            <a:endParaRPr lang="en-US" sz="1100" b="0" dirty="0">
              <a:solidFill>
                <a:srgbClr val="F7F7F7"/>
              </a:solidFill>
              <a:effectLst/>
              <a:latin typeface="Consolas" panose="020B0609020204030204" pitchFamily="49" charset="0"/>
            </a:endParaRPr>
          </a:p>
          <a:p>
            <a:r>
              <a:rPr lang="en-US" sz="1100" b="0" dirty="0">
                <a:solidFill>
                  <a:srgbClr val="FFFF00"/>
                </a:solidFill>
                <a:effectLst/>
                <a:latin typeface="Consolas" panose="020B0609020204030204" pitchFamily="49" charset="0"/>
              </a:rPr>
              <a:t>print</a:t>
            </a:r>
            <a:r>
              <a:rPr lang="en-US" sz="1100" b="0" dirty="0">
                <a:solidFill>
                  <a:srgbClr val="F7F7F7"/>
                </a:solidFill>
                <a:effectLst/>
                <a:latin typeface="Consolas" panose="020B0609020204030204" pitchFamily="49" charset="0"/>
              </a:rPr>
              <a:t>(</a:t>
            </a:r>
            <a:r>
              <a:rPr lang="en-US" sz="1100" b="0" dirty="0" err="1">
                <a:solidFill>
                  <a:srgbClr val="00FFFF"/>
                </a:solidFill>
                <a:effectLst/>
                <a:latin typeface="Consolas" panose="020B0609020204030204" pitchFamily="49" charset="0"/>
              </a:rPr>
              <a:t>f</a:t>
            </a:r>
            <a:r>
              <a:rPr lang="en-US" sz="1100" b="0" dirty="0" err="1">
                <a:solidFill>
                  <a:srgbClr val="FFFFFF"/>
                </a:solidFill>
                <a:effectLst/>
                <a:latin typeface="Consolas" panose="020B0609020204030204" pitchFamily="49" charset="0"/>
              </a:rPr>
              <a:t>"Obama's</a:t>
            </a:r>
            <a:r>
              <a:rPr lang="en-US" sz="1100" b="0" dirty="0">
                <a:solidFill>
                  <a:srgbClr val="FFFFFF"/>
                </a:solidFill>
                <a:effectLst/>
                <a:latin typeface="Consolas" panose="020B0609020204030204" pitchFamily="49" charset="0"/>
              </a:rPr>
              <a:t> last name is {</a:t>
            </a:r>
            <a:r>
              <a:rPr lang="en-US" sz="1100" b="0" dirty="0" err="1">
                <a:solidFill>
                  <a:srgbClr val="FF9B00"/>
                </a:solidFill>
                <a:effectLst/>
                <a:latin typeface="Consolas" panose="020B0609020204030204" pitchFamily="49" charset="0"/>
              </a:rPr>
              <a:t>last_name</a:t>
            </a:r>
            <a:r>
              <a:rPr lang="en-US" sz="1100" b="0" dirty="0">
                <a:solidFill>
                  <a:srgbClr val="FFFFFF"/>
                </a:solidFill>
                <a:effectLst/>
                <a:latin typeface="Consolas" panose="020B0609020204030204" pitchFamily="49" charset="0"/>
              </a:rPr>
              <a:t>}."</a:t>
            </a:r>
            <a:r>
              <a:rPr lang="en-US" sz="1100" b="0" dirty="0">
                <a:solidFill>
                  <a:srgbClr val="F7F7F7"/>
                </a:solidFill>
                <a:effectLst/>
                <a:latin typeface="Consolas" panose="020B0609020204030204" pitchFamily="49" charset="0"/>
              </a:rPr>
              <a:t>)</a:t>
            </a:r>
          </a:p>
        </p:txBody>
      </p:sp>
    </p:spTree>
    <p:extLst>
      <p:ext uri="{BB962C8B-B14F-4D97-AF65-F5344CB8AC3E}">
        <p14:creationId xmlns:p14="http://schemas.microsoft.com/office/powerpoint/2010/main" val="2129606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20" descr="A white rectangular object with black border&#10;&#10;Description automatically generated"/>
          <p:cNvPicPr preferRelativeResize="0"/>
          <p:nvPr/>
        </p:nvPicPr>
        <p:blipFill rotWithShape="1">
          <a:blip r:embed="rId3">
            <a:alphaModFix/>
          </a:blip>
          <a:srcRect l="7127" t="9965" r="6693" b="9963"/>
          <a:stretch/>
        </p:blipFill>
        <p:spPr>
          <a:xfrm>
            <a:off x="304008" y="211815"/>
            <a:ext cx="8278477" cy="4326675"/>
          </a:xfrm>
          <a:prstGeom prst="rect">
            <a:avLst/>
          </a:prstGeom>
          <a:noFill/>
          <a:ln>
            <a:noFill/>
          </a:ln>
        </p:spPr>
      </p:pic>
      <p:grpSp>
        <p:nvGrpSpPr>
          <p:cNvPr id="679" name="Google Shape;679;p20"/>
          <p:cNvGrpSpPr/>
          <p:nvPr/>
        </p:nvGrpSpPr>
        <p:grpSpPr>
          <a:xfrm>
            <a:off x="6714243" y="4138736"/>
            <a:ext cx="2290966" cy="847200"/>
            <a:chOff x="2281034" y="724796"/>
            <a:chExt cx="2290966" cy="847200"/>
          </a:xfrm>
        </p:grpSpPr>
        <p:sp>
          <p:nvSpPr>
            <p:cNvPr id="680" name="Google Shape;680;p2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1" name="Google Shape;681;p20"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82" name="Google Shape;682;p20"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83" name="Google Shape;683;p20"/>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Comment</a:t>
            </a:r>
            <a:endParaRPr sz="2000" b="0" i="0" u="none" strike="noStrike" cap="none">
              <a:solidFill>
                <a:schemeClr val="dk1"/>
              </a:solidFill>
              <a:latin typeface="Poppins Medium"/>
              <a:ea typeface="Poppins Medium"/>
              <a:cs typeface="Poppins Medium"/>
              <a:sym typeface="Poppins Medium"/>
            </a:endParaRPr>
          </a:p>
        </p:txBody>
      </p:sp>
      <p:sp>
        <p:nvSpPr>
          <p:cNvPr id="684" name="Google Shape;684;p20"/>
          <p:cNvSpPr/>
          <p:nvPr/>
        </p:nvSpPr>
        <p:spPr>
          <a:xfrm>
            <a:off x="681814" y="1057636"/>
            <a:ext cx="4548553" cy="236927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You might notice hash(</a:t>
            </a:r>
            <a:r>
              <a:rPr lang="en-US" sz="1400" b="0" i="1" u="none" strike="noStrike" cap="none" dirty="0">
                <a:solidFill>
                  <a:srgbClr val="8E8E8E"/>
                </a:solidFill>
                <a:highlight>
                  <a:srgbClr val="000000"/>
                </a:highlight>
                <a:latin typeface="Consolas"/>
                <a:ea typeface="Consolas"/>
                <a:cs typeface="Consolas"/>
                <a:sym typeface="Consolas"/>
              </a:rPr>
              <a:t>#</a:t>
            </a:r>
            <a:r>
              <a:rPr lang="en-US" sz="1400" b="0" i="0" u="none" strike="noStrike" cap="none" dirty="0">
                <a:solidFill>
                  <a:srgbClr val="000000"/>
                </a:solidFill>
                <a:latin typeface="Arial"/>
                <a:ea typeface="Arial"/>
                <a:cs typeface="Arial"/>
                <a:sym typeface="Arial"/>
              </a:rPr>
              <a:t>) symbol in the previous example. In python, it is for writing a single-line comment.</a:t>
            </a:r>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a:buSzPts val="1400"/>
            </a:pPr>
            <a:endParaRPr lang="en-US" dirty="0"/>
          </a:p>
          <a:p>
            <a:pPr>
              <a:buSzPts val="1400"/>
            </a:pPr>
            <a:r>
              <a:rPr lang="en-US" sz="1400" b="0" i="0" u="none" strike="noStrike" cap="none" dirty="0">
                <a:solidFill>
                  <a:srgbClr val="000000"/>
                </a:solidFill>
                <a:latin typeface="Arial"/>
                <a:ea typeface="Arial"/>
                <a:cs typeface="Arial"/>
                <a:sym typeface="Arial"/>
              </a:rPr>
              <a:t>You can also write multiline comment by (</a:t>
            </a:r>
            <a:r>
              <a:rPr lang="en-US" sz="1400" b="0" i="0" u="none" strike="noStrike" cap="none" dirty="0">
                <a:solidFill>
                  <a:srgbClr val="49E9A6"/>
                </a:solidFill>
                <a:highlight>
                  <a:srgbClr val="000000"/>
                </a:highlight>
                <a:latin typeface="Courier New"/>
                <a:ea typeface="Courier New"/>
                <a:cs typeface="Courier New"/>
                <a:sym typeface="Courier New"/>
              </a:rPr>
              <a:t>"""</a:t>
            </a:r>
            <a:r>
              <a:rPr lang="en-US" sz="1400" b="0" i="0" u="none" strike="noStrike" cap="none" dirty="0">
                <a:solidFill>
                  <a:srgbClr val="000000"/>
                </a:solidFill>
                <a:latin typeface="Arial"/>
                <a:ea typeface="Arial"/>
                <a:cs typeface="Arial"/>
                <a:sym typeface="Arial"/>
              </a:rPr>
              <a:t>). This usually appear at the front</a:t>
            </a:r>
            <a:endParaRPr lang="en-US" dirty="0"/>
          </a:p>
        </p:txBody>
      </p:sp>
      <p:sp>
        <p:nvSpPr>
          <p:cNvPr id="685" name="Google Shape;685;p20"/>
          <p:cNvSpPr txBox="1"/>
          <p:nvPr/>
        </p:nvSpPr>
        <p:spPr>
          <a:xfrm>
            <a:off x="755545" y="3614859"/>
            <a:ext cx="318247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Shortcut key for most text editor:</a:t>
            </a:r>
            <a:endParaRPr dirty="0"/>
          </a:p>
          <a:p>
            <a:pPr marL="0" marR="0" lvl="0" indent="0" algn="l" rtl="0">
              <a:lnSpc>
                <a:spcPct val="100000"/>
              </a:lnSpc>
              <a:spcBef>
                <a:spcPts val="0"/>
              </a:spcBef>
              <a:spcAft>
                <a:spcPts val="0"/>
              </a:spcAft>
              <a:buNone/>
            </a:pPr>
            <a:r>
              <a:rPr lang="en-US" sz="1200" b="1" i="0" u="none" strike="noStrike" cap="none" dirty="0">
                <a:solidFill>
                  <a:srgbClr val="FF0000"/>
                </a:solidFill>
                <a:latin typeface="Arial"/>
                <a:ea typeface="Arial"/>
                <a:cs typeface="Arial"/>
                <a:sym typeface="Arial"/>
              </a:rPr>
              <a:t>Ctrl + /</a:t>
            </a:r>
            <a:r>
              <a:rPr lang="en-US" sz="12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if you are on Windows </a:t>
            </a:r>
            <a:endParaRPr dirty="0"/>
          </a:p>
          <a:p>
            <a:pPr marL="0" marR="0" lvl="0" indent="0" algn="l" rtl="0">
              <a:lnSpc>
                <a:spcPct val="100000"/>
              </a:lnSpc>
              <a:spcBef>
                <a:spcPts val="0"/>
              </a:spcBef>
              <a:spcAft>
                <a:spcPts val="0"/>
              </a:spcAft>
              <a:buNone/>
            </a:pPr>
            <a:r>
              <a:rPr lang="en-US" sz="1200" b="1" i="0" u="none" strike="noStrike" cap="none" dirty="0" err="1">
                <a:solidFill>
                  <a:srgbClr val="FF0000"/>
                </a:solidFill>
                <a:latin typeface="Arial"/>
                <a:ea typeface="Arial"/>
                <a:cs typeface="Arial"/>
                <a:sym typeface="Arial"/>
              </a:rPr>
              <a:t>Cmd</a:t>
            </a:r>
            <a:r>
              <a:rPr lang="en-US" sz="1200" b="1" i="0" u="none" strike="noStrike" cap="none" dirty="0">
                <a:solidFill>
                  <a:srgbClr val="FF0000"/>
                </a:solidFill>
                <a:latin typeface="Arial"/>
                <a:ea typeface="Arial"/>
                <a:cs typeface="Arial"/>
                <a:sym typeface="Arial"/>
              </a:rPr>
              <a:t> + /</a:t>
            </a:r>
            <a:r>
              <a:rPr lang="en-US" sz="12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if you are on a Mac.</a:t>
            </a:r>
            <a:endParaRPr sz="1400" b="0" i="0" u="none" strike="noStrike" cap="none" dirty="0">
              <a:solidFill>
                <a:srgbClr val="000000"/>
              </a:solidFill>
              <a:latin typeface="Arial"/>
              <a:ea typeface="Arial"/>
              <a:cs typeface="Arial"/>
              <a:sym typeface="Arial"/>
            </a:endParaRPr>
          </a:p>
        </p:txBody>
      </p:sp>
      <p:sp>
        <p:nvSpPr>
          <p:cNvPr id="687" name="Google Shape;687;p20"/>
          <p:cNvSpPr txBox="1"/>
          <p:nvPr/>
        </p:nvSpPr>
        <p:spPr>
          <a:xfrm>
            <a:off x="1089073" y="1873258"/>
            <a:ext cx="2995247" cy="892512"/>
          </a:xfrm>
          <a:prstGeom prst="rect">
            <a:avLst/>
          </a:prstGeom>
          <a:solidFill>
            <a:schemeClr val="bg2">
              <a:lumMod val="60000"/>
              <a:lumOff val="40000"/>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Comment can be used to</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Explain code</a:t>
            </a:r>
            <a:endParaRPr sz="1200"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Make code more readable</a:t>
            </a:r>
            <a:endParaRPr sz="1200"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Prevent execution when testing</a:t>
            </a:r>
            <a:endParaRPr sz="1200" dirty="0"/>
          </a:p>
        </p:txBody>
      </p:sp>
      <p:sp>
        <p:nvSpPr>
          <p:cNvPr id="3" name="Google Shape;660;p18">
            <a:extLst>
              <a:ext uri="{FF2B5EF4-FFF2-40B4-BE49-F238E27FC236}">
                <a16:creationId xmlns:a16="http://schemas.microsoft.com/office/drawing/2014/main" id="{3598D369-9467-B554-E23E-38038E42E076}"/>
              </a:ext>
            </a:extLst>
          </p:cNvPr>
          <p:cNvSpPr txBox="1"/>
          <p:nvPr/>
        </p:nvSpPr>
        <p:spPr>
          <a:xfrm>
            <a:off x="6019177" y="1821174"/>
            <a:ext cx="2035750" cy="1200288"/>
          </a:xfrm>
          <a:prstGeom prst="rect">
            <a:avLst/>
          </a:prstGeom>
          <a:solidFill>
            <a:schemeClr val="dk1"/>
          </a:solidFill>
          <a:ln>
            <a:noFill/>
          </a:ln>
        </p:spPr>
        <p:txBody>
          <a:bodyPr spcFirstLastPara="1" wrap="square" lIns="91425" tIns="45700" rIns="91425" bIns="45700" anchor="t" anchorCtr="0">
            <a:spAutoFit/>
          </a:bodyPr>
          <a:lstStyle/>
          <a:p>
            <a:r>
              <a:rPr lang="en-US" sz="1200" b="0" dirty="0">
                <a:solidFill>
                  <a:srgbClr val="FFFFFF"/>
                </a:solidFill>
                <a:effectLst/>
                <a:latin typeface="Consolas" panose="020B0609020204030204" pitchFamily="49" charset="0"/>
              </a:rPr>
              <a:t>"""</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Written on 2024</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Version 1.0</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a:t>
            </a:r>
            <a:endParaRPr lang="en-US" sz="1200" b="0" dirty="0">
              <a:solidFill>
                <a:srgbClr val="F7F7F7"/>
              </a:solidFill>
              <a:effectLst/>
              <a:latin typeface="Consolas" panose="020B0609020204030204" pitchFamily="49" charset="0"/>
            </a:endParaRPr>
          </a:p>
          <a:p>
            <a:r>
              <a:rPr lang="en-US" sz="1200" b="0" dirty="0">
                <a:solidFill>
                  <a:srgbClr val="FF9B00"/>
                </a:solidFill>
                <a:effectLst/>
                <a:latin typeface="Consolas" panose="020B0609020204030204" pitchFamily="49" charset="0"/>
              </a:rPr>
              <a:t>fruit</a:t>
            </a:r>
            <a:r>
              <a:rPr lang="en-US" sz="1200" b="0" dirty="0">
                <a:solidFill>
                  <a:srgbClr val="F7F7F7"/>
                </a:solidFill>
                <a:effectLst/>
                <a:latin typeface="Consolas" panose="020B0609020204030204" pitchFamily="49" charset="0"/>
              </a:rPr>
              <a:t> </a:t>
            </a:r>
            <a:r>
              <a:rPr lang="en-US" sz="1200" b="0" dirty="0">
                <a:solidFill>
                  <a:srgbClr val="00FFF3"/>
                </a:solidFill>
                <a:effectLst/>
                <a:latin typeface="Consolas" panose="020B0609020204030204" pitchFamily="49" charset="0"/>
              </a:rPr>
              <a:t>=</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"apple"</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assignment used</a:t>
            </a:r>
            <a:endParaRPr lang="en-US" sz="1200" b="0" dirty="0">
              <a:solidFill>
                <a:srgbClr val="F7F7F7"/>
              </a:solidFill>
              <a:effectLst/>
              <a:latin typeface="Consolas" panose="020B0609020204030204"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A0396022-A7D5-0006-1390-504EB92B920C}"/>
            </a:ext>
          </a:extLst>
        </p:cNvPr>
        <p:cNvGrpSpPr/>
        <p:nvPr/>
      </p:nvGrpSpPr>
      <p:grpSpPr>
        <a:xfrm>
          <a:off x="0" y="0"/>
          <a:ext cx="0" cy="0"/>
          <a:chOff x="0" y="0"/>
          <a:chExt cx="0" cy="0"/>
        </a:xfrm>
      </p:grpSpPr>
      <p:pic>
        <p:nvPicPr>
          <p:cNvPr id="613" name="Google Shape;613;p15" descr="A white rectangular object with black border&#10;&#10;Description automatically generated">
            <a:extLst>
              <a:ext uri="{FF2B5EF4-FFF2-40B4-BE49-F238E27FC236}">
                <a16:creationId xmlns:a16="http://schemas.microsoft.com/office/drawing/2014/main" id="{D16B1244-1F62-4181-2B0F-FEAE301A1492}"/>
              </a:ext>
            </a:extLst>
          </p:cNvPr>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14" name="Google Shape;614;p15">
            <a:extLst>
              <a:ext uri="{FF2B5EF4-FFF2-40B4-BE49-F238E27FC236}">
                <a16:creationId xmlns:a16="http://schemas.microsoft.com/office/drawing/2014/main" id="{BC9D94AD-8025-130C-55A0-0BE02DFF3561}"/>
              </a:ext>
            </a:extLst>
          </p:cNvPr>
          <p:cNvGrpSpPr/>
          <p:nvPr/>
        </p:nvGrpSpPr>
        <p:grpSpPr>
          <a:xfrm>
            <a:off x="6714243" y="4138736"/>
            <a:ext cx="2290966" cy="847200"/>
            <a:chOff x="2281034" y="724796"/>
            <a:chExt cx="2290966" cy="847200"/>
          </a:xfrm>
        </p:grpSpPr>
        <p:sp>
          <p:nvSpPr>
            <p:cNvPr id="615" name="Google Shape;615;p15">
              <a:extLst>
                <a:ext uri="{FF2B5EF4-FFF2-40B4-BE49-F238E27FC236}">
                  <a16:creationId xmlns:a16="http://schemas.microsoft.com/office/drawing/2014/main" id="{C8DF8E56-F59E-02D7-5139-3296E29AEF9A}"/>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15" descr="A close up of a sign&#10;&#10;Description automatically generated">
              <a:extLst>
                <a:ext uri="{FF2B5EF4-FFF2-40B4-BE49-F238E27FC236}">
                  <a16:creationId xmlns:a16="http://schemas.microsoft.com/office/drawing/2014/main" id="{28F675BB-2724-D31B-5586-7AF354726DB0}"/>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17" name="Google Shape;617;p15" descr="A close up of a sign&#10;&#10;Description automatically generated">
              <a:extLst>
                <a:ext uri="{FF2B5EF4-FFF2-40B4-BE49-F238E27FC236}">
                  <a16:creationId xmlns:a16="http://schemas.microsoft.com/office/drawing/2014/main" id="{9D5A62F5-B217-348F-4438-7F8721E7EAEF}"/>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18" name="Google Shape;618;p15">
            <a:extLst>
              <a:ext uri="{FF2B5EF4-FFF2-40B4-BE49-F238E27FC236}">
                <a16:creationId xmlns:a16="http://schemas.microsoft.com/office/drawing/2014/main" id="{B7130E12-6C5E-F45C-9FF2-E40797102393}"/>
              </a:ext>
            </a:extLst>
          </p:cNvPr>
          <p:cNvSpPr txBox="1"/>
          <p:nvPr/>
        </p:nvSpPr>
        <p:spPr>
          <a:xfrm>
            <a:off x="624392" y="381109"/>
            <a:ext cx="415542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Week 1 Project: BMI calculator</a:t>
            </a:r>
            <a:endParaRPr sz="2000" b="0" i="0" u="none" strike="noStrike" cap="none" dirty="0">
              <a:solidFill>
                <a:schemeClr val="dk1"/>
              </a:solidFill>
              <a:latin typeface="Poppins Medium"/>
              <a:ea typeface="Poppins Medium"/>
              <a:cs typeface="Poppins Medium"/>
              <a:sym typeface="Poppins Medium"/>
            </a:endParaRPr>
          </a:p>
        </p:txBody>
      </p:sp>
      <p:pic>
        <p:nvPicPr>
          <p:cNvPr id="1026" name="Picture 2" descr="bmi formula - MennoHenselmans.com">
            <a:extLst>
              <a:ext uri="{FF2B5EF4-FFF2-40B4-BE49-F238E27FC236}">
                <a16:creationId xmlns:a16="http://schemas.microsoft.com/office/drawing/2014/main" id="{D9DA45B6-1D29-D002-C496-608186398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5559" y="1207114"/>
            <a:ext cx="2950673" cy="12163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7">
            <a:extLst>
              <a:ext uri="{FF2B5EF4-FFF2-40B4-BE49-F238E27FC236}">
                <a16:creationId xmlns:a16="http://schemas.microsoft.com/office/drawing/2014/main" id="{8ECE07EB-4793-C310-F44F-D09B641C1621}"/>
              </a:ext>
            </a:extLst>
          </p:cNvPr>
          <p:cNvSpPr txBox="1">
            <a:spLocks/>
          </p:cNvSpPr>
          <p:nvPr/>
        </p:nvSpPr>
        <p:spPr>
          <a:xfrm>
            <a:off x="787536" y="1386704"/>
            <a:ext cx="3580073" cy="23700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GB" sz="1400" dirty="0">
                <a:solidFill>
                  <a:srgbClr val="000000"/>
                </a:solidFill>
              </a:rPr>
              <a:t>BMI is a way to figure out your approximate level of body fat in an easy, inexpensive way.</a:t>
            </a:r>
          </a:p>
          <a:p>
            <a:pPr marL="0" indent="0">
              <a:spcBef>
                <a:spcPts val="0"/>
              </a:spcBef>
              <a:buFont typeface="Arial" panose="020B0604020202020204" pitchFamily="34" charset="0"/>
              <a:buNone/>
            </a:pPr>
            <a:endParaRPr lang="en-GB" sz="700" dirty="0">
              <a:solidFill>
                <a:srgbClr val="000000"/>
              </a:solidFill>
            </a:endParaRPr>
          </a:p>
          <a:p>
            <a:pPr marL="0" indent="0">
              <a:spcBef>
                <a:spcPts val="0"/>
              </a:spcBef>
              <a:buFont typeface="Arial" panose="020B0604020202020204" pitchFamily="34" charset="0"/>
              <a:buNone/>
            </a:pPr>
            <a:r>
              <a:rPr lang="en-GB" sz="100" dirty="0">
                <a:solidFill>
                  <a:srgbClr val="000000"/>
                </a:solidFill>
                <a:latin typeface="Agency FB" panose="020B0503020202020204" pitchFamily="34" charset="0"/>
              </a:rPr>
              <a:t>.</a:t>
            </a:r>
            <a:endParaRPr lang="en-GB" sz="700" dirty="0">
              <a:solidFill>
                <a:srgbClr val="000000"/>
              </a:solidFill>
            </a:endParaRPr>
          </a:p>
          <a:p>
            <a:pPr marL="0" indent="0">
              <a:lnSpc>
                <a:spcPct val="100000"/>
              </a:lnSpc>
              <a:spcBef>
                <a:spcPts val="0"/>
              </a:spcBef>
              <a:buFont typeface="Arial" panose="020B0604020202020204" pitchFamily="34" charset="0"/>
              <a:buNone/>
            </a:pPr>
            <a:r>
              <a:rPr lang="en-GB" sz="1400" dirty="0">
                <a:solidFill>
                  <a:srgbClr val="000000"/>
                </a:solidFill>
              </a:rPr>
              <a:t>Requirement:</a:t>
            </a:r>
          </a:p>
          <a:p>
            <a:pPr>
              <a:lnSpc>
                <a:spcPct val="100000"/>
              </a:lnSpc>
              <a:spcBef>
                <a:spcPts val="0"/>
              </a:spcBef>
            </a:pPr>
            <a:r>
              <a:rPr lang="en-GB" sz="1400" dirty="0">
                <a:solidFill>
                  <a:srgbClr val="000000"/>
                </a:solidFill>
              </a:rPr>
              <a:t>user able to input height (in </a:t>
            </a:r>
            <a:r>
              <a:rPr lang="en-GB" sz="1400" dirty="0" err="1">
                <a:solidFill>
                  <a:srgbClr val="000000"/>
                </a:solidFill>
              </a:rPr>
              <a:t>centimeters</a:t>
            </a:r>
            <a:r>
              <a:rPr lang="en-GB" sz="1400" dirty="0">
                <a:solidFill>
                  <a:srgbClr val="000000"/>
                </a:solidFill>
              </a:rPr>
              <a:t>)</a:t>
            </a:r>
          </a:p>
          <a:p>
            <a:pPr>
              <a:lnSpc>
                <a:spcPct val="100000"/>
              </a:lnSpc>
              <a:spcBef>
                <a:spcPts val="0"/>
              </a:spcBef>
            </a:pPr>
            <a:r>
              <a:rPr lang="en-GB" sz="1400" dirty="0">
                <a:solidFill>
                  <a:srgbClr val="000000"/>
                </a:solidFill>
              </a:rPr>
              <a:t>user able to input the weight (in kg)</a:t>
            </a:r>
          </a:p>
          <a:p>
            <a:pPr>
              <a:lnSpc>
                <a:spcPct val="100000"/>
              </a:lnSpc>
              <a:spcBef>
                <a:spcPts val="0"/>
              </a:spcBef>
            </a:pPr>
            <a:r>
              <a:rPr lang="en-GB" sz="1400" dirty="0">
                <a:solidFill>
                  <a:srgbClr val="000000"/>
                </a:solidFill>
              </a:rPr>
              <a:t>user able to see the BMI index formatted in 2 </a:t>
            </a:r>
            <a:r>
              <a:rPr lang="en-GB" sz="1400" dirty="0" err="1">
                <a:solidFill>
                  <a:srgbClr val="000000"/>
                </a:solidFill>
              </a:rPr>
              <a:t>d.p.</a:t>
            </a:r>
            <a:endParaRPr lang="en-GB" sz="1400" dirty="0">
              <a:solidFill>
                <a:srgbClr val="000000"/>
              </a:solidFill>
            </a:endParaRPr>
          </a:p>
        </p:txBody>
      </p:sp>
      <p:grpSp>
        <p:nvGrpSpPr>
          <p:cNvPr id="5" name="Group 4">
            <a:extLst>
              <a:ext uri="{FF2B5EF4-FFF2-40B4-BE49-F238E27FC236}">
                <a16:creationId xmlns:a16="http://schemas.microsoft.com/office/drawing/2014/main" id="{6A6EA684-718A-42EB-EA04-EF53BC9C12F6}"/>
              </a:ext>
            </a:extLst>
          </p:cNvPr>
          <p:cNvGrpSpPr/>
          <p:nvPr/>
        </p:nvGrpSpPr>
        <p:grpSpPr>
          <a:xfrm>
            <a:off x="5278280" y="2571750"/>
            <a:ext cx="2581446" cy="1289725"/>
            <a:chOff x="4061809" y="2812581"/>
            <a:chExt cx="2581446" cy="1289725"/>
          </a:xfrm>
        </p:grpSpPr>
        <p:sp>
          <p:nvSpPr>
            <p:cNvPr id="2" name="TextBox 1">
              <a:extLst>
                <a:ext uri="{FF2B5EF4-FFF2-40B4-BE49-F238E27FC236}">
                  <a16:creationId xmlns:a16="http://schemas.microsoft.com/office/drawing/2014/main" id="{EF4243AA-D456-6D38-B057-45781F2B7FED}"/>
                </a:ext>
              </a:extLst>
            </p:cNvPr>
            <p:cNvSpPr txBox="1"/>
            <p:nvPr/>
          </p:nvSpPr>
          <p:spPr>
            <a:xfrm>
              <a:off x="4061809" y="3055866"/>
              <a:ext cx="2581446" cy="1046440"/>
            </a:xfrm>
            <a:prstGeom prst="rect">
              <a:avLst/>
            </a:prstGeom>
            <a:solidFill>
              <a:schemeClr val="bg1">
                <a:lumMod val="10000"/>
              </a:schemeClr>
            </a:solidFill>
          </p:spPr>
          <p:txBody>
            <a:bodyPr wrap="square">
              <a:spAutoFit/>
            </a:bodyPr>
            <a:lstStyle/>
            <a:p>
              <a:r>
                <a:rPr lang="en-GB" sz="1200" dirty="0">
                  <a:solidFill>
                    <a:schemeClr val="accent6"/>
                  </a:solidFill>
                  <a:latin typeface="Montserrat" pitchFamily="2" charset="0"/>
                </a:rPr>
                <a:t>BMI Calculator</a:t>
              </a:r>
              <a:endParaRPr lang="en-GB" sz="1200" b="0" dirty="0">
                <a:solidFill>
                  <a:schemeClr val="accent6"/>
                </a:solidFill>
                <a:effectLst/>
                <a:latin typeface="Montserrat" pitchFamily="2" charset="0"/>
              </a:endParaRPr>
            </a:p>
            <a:p>
              <a:endParaRPr lang="en-GB" sz="1200" dirty="0">
                <a:solidFill>
                  <a:schemeClr val="accent6"/>
                </a:solidFill>
                <a:latin typeface="Montserrat" pitchFamily="2" charset="0"/>
              </a:endParaRPr>
            </a:p>
            <a:p>
              <a:r>
                <a:rPr lang="en-GB" sz="1200" b="0" dirty="0">
                  <a:solidFill>
                    <a:schemeClr val="accent6"/>
                  </a:solidFill>
                  <a:effectLst/>
                  <a:latin typeface="Montserrat" pitchFamily="2" charset="0"/>
                </a:rPr>
                <a:t>Enter your height in cm: 180</a:t>
              </a:r>
            </a:p>
            <a:p>
              <a:r>
                <a:rPr lang="en-GB" sz="1200" b="0" dirty="0">
                  <a:solidFill>
                    <a:schemeClr val="accent6"/>
                  </a:solidFill>
                  <a:effectLst/>
                  <a:latin typeface="Montserrat" pitchFamily="2" charset="0"/>
                </a:rPr>
                <a:t>Enter your weight in kg: 75</a:t>
              </a:r>
            </a:p>
            <a:p>
              <a:r>
                <a:rPr lang="en-GB" sz="1200" b="0" dirty="0">
                  <a:solidFill>
                    <a:schemeClr val="accent6"/>
                  </a:solidFill>
                  <a:effectLst/>
                  <a:latin typeface="Montserrat" pitchFamily="2" charset="0"/>
                </a:rPr>
                <a:t>Your BMI is: 23.148148148148145</a:t>
              </a:r>
            </a:p>
          </p:txBody>
        </p:sp>
        <p:sp>
          <p:nvSpPr>
            <p:cNvPr id="4" name="Google Shape;659;p18">
              <a:extLst>
                <a:ext uri="{FF2B5EF4-FFF2-40B4-BE49-F238E27FC236}">
                  <a16:creationId xmlns:a16="http://schemas.microsoft.com/office/drawing/2014/main" id="{CA942CDE-BA6A-6B05-10D4-2C2BCA27B0CA}"/>
                </a:ext>
              </a:extLst>
            </p:cNvPr>
            <p:cNvSpPr txBox="1"/>
            <p:nvPr/>
          </p:nvSpPr>
          <p:spPr>
            <a:xfrm>
              <a:off x="4061809" y="2812581"/>
              <a:ext cx="2581446" cy="26157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Final Result:</a:t>
              </a:r>
              <a:endParaRPr sz="1100" b="0" i="0" u="none" strike="noStrike" cap="none" dirty="0">
                <a:solidFill>
                  <a:srgbClr val="F7F7F7"/>
                </a:solidFill>
                <a:latin typeface="Consolas"/>
                <a:ea typeface="Consolas"/>
                <a:cs typeface="Consolas"/>
                <a:sym typeface="Consolas"/>
              </a:endParaRPr>
            </a:p>
          </p:txBody>
        </p:sp>
      </p:grpSp>
    </p:spTree>
    <p:extLst>
      <p:ext uri="{BB962C8B-B14F-4D97-AF65-F5344CB8AC3E}">
        <p14:creationId xmlns:p14="http://schemas.microsoft.com/office/powerpoint/2010/main" val="3686704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D698A60B-A3B9-D53C-63D5-B098F5930233}"/>
            </a:ext>
          </a:extLst>
        </p:cNvPr>
        <p:cNvGrpSpPr/>
        <p:nvPr/>
      </p:nvGrpSpPr>
      <p:grpSpPr>
        <a:xfrm>
          <a:off x="0" y="0"/>
          <a:ext cx="0" cy="0"/>
          <a:chOff x="0" y="0"/>
          <a:chExt cx="0" cy="0"/>
        </a:xfrm>
      </p:grpSpPr>
      <p:pic>
        <p:nvPicPr>
          <p:cNvPr id="613" name="Google Shape;613;p15" descr="A white rectangular object with black border&#10;&#10;Description automatically generated">
            <a:extLst>
              <a:ext uri="{FF2B5EF4-FFF2-40B4-BE49-F238E27FC236}">
                <a16:creationId xmlns:a16="http://schemas.microsoft.com/office/drawing/2014/main" id="{32DA1DFA-B77A-6D62-28BE-7F76766EFB5B}"/>
              </a:ext>
            </a:extLst>
          </p:cNvPr>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14" name="Google Shape;614;p15">
            <a:extLst>
              <a:ext uri="{FF2B5EF4-FFF2-40B4-BE49-F238E27FC236}">
                <a16:creationId xmlns:a16="http://schemas.microsoft.com/office/drawing/2014/main" id="{C5736250-F84E-5292-2185-316DB65E6AC8}"/>
              </a:ext>
            </a:extLst>
          </p:cNvPr>
          <p:cNvGrpSpPr/>
          <p:nvPr/>
        </p:nvGrpSpPr>
        <p:grpSpPr>
          <a:xfrm>
            <a:off x="6714243" y="4138736"/>
            <a:ext cx="2290966" cy="847200"/>
            <a:chOff x="2281034" y="724796"/>
            <a:chExt cx="2290966" cy="847200"/>
          </a:xfrm>
        </p:grpSpPr>
        <p:sp>
          <p:nvSpPr>
            <p:cNvPr id="615" name="Google Shape;615;p15">
              <a:extLst>
                <a:ext uri="{FF2B5EF4-FFF2-40B4-BE49-F238E27FC236}">
                  <a16:creationId xmlns:a16="http://schemas.microsoft.com/office/drawing/2014/main" id="{7265BA27-FBFD-7942-B7E6-FDA36EBE93D3}"/>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15" descr="A close up of a sign&#10;&#10;Description automatically generated">
              <a:extLst>
                <a:ext uri="{FF2B5EF4-FFF2-40B4-BE49-F238E27FC236}">
                  <a16:creationId xmlns:a16="http://schemas.microsoft.com/office/drawing/2014/main" id="{F609CF3A-66B6-59D2-E1B5-094F5DCA63EC}"/>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17" name="Google Shape;617;p15" descr="A close up of a sign&#10;&#10;Description automatically generated">
              <a:extLst>
                <a:ext uri="{FF2B5EF4-FFF2-40B4-BE49-F238E27FC236}">
                  <a16:creationId xmlns:a16="http://schemas.microsoft.com/office/drawing/2014/main" id="{B7665CC6-C016-878D-EFDA-A1302E651EDE}"/>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18" name="Google Shape;618;p15">
            <a:extLst>
              <a:ext uri="{FF2B5EF4-FFF2-40B4-BE49-F238E27FC236}">
                <a16:creationId xmlns:a16="http://schemas.microsoft.com/office/drawing/2014/main" id="{430D7240-983E-850C-BD00-6665530ACCDE}"/>
              </a:ext>
            </a:extLst>
          </p:cNvPr>
          <p:cNvSpPr txBox="1"/>
          <p:nvPr/>
        </p:nvSpPr>
        <p:spPr>
          <a:xfrm>
            <a:off x="624391" y="381109"/>
            <a:ext cx="4723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Week 1 Project: Advanced project</a:t>
            </a:r>
            <a:endParaRPr sz="2000" b="0" i="0" u="none" strike="noStrike" cap="none" dirty="0">
              <a:solidFill>
                <a:schemeClr val="dk1"/>
              </a:solidFill>
              <a:latin typeface="Poppins Medium"/>
              <a:ea typeface="Poppins Medium"/>
              <a:cs typeface="Poppins Medium"/>
              <a:sym typeface="Poppins Medium"/>
            </a:endParaRPr>
          </a:p>
        </p:txBody>
      </p:sp>
      <p:pic>
        <p:nvPicPr>
          <p:cNvPr id="7" name="Picture 6">
            <a:extLst>
              <a:ext uri="{FF2B5EF4-FFF2-40B4-BE49-F238E27FC236}">
                <a16:creationId xmlns:a16="http://schemas.microsoft.com/office/drawing/2014/main" id="{9D23D185-C751-EB26-983A-FAEFC0128870}"/>
              </a:ext>
            </a:extLst>
          </p:cNvPr>
          <p:cNvPicPr>
            <a:picLocks noChangeAspect="1"/>
          </p:cNvPicPr>
          <p:nvPr/>
        </p:nvPicPr>
        <p:blipFill>
          <a:blip r:embed="rId6"/>
          <a:stretch>
            <a:fillRect/>
          </a:stretch>
        </p:blipFill>
        <p:spPr>
          <a:xfrm>
            <a:off x="810913" y="1590693"/>
            <a:ext cx="3376661" cy="1962114"/>
          </a:xfrm>
          <a:prstGeom prst="rect">
            <a:avLst/>
          </a:prstGeom>
        </p:spPr>
      </p:pic>
      <p:grpSp>
        <p:nvGrpSpPr>
          <p:cNvPr id="8" name="Group 7">
            <a:extLst>
              <a:ext uri="{FF2B5EF4-FFF2-40B4-BE49-F238E27FC236}">
                <a16:creationId xmlns:a16="http://schemas.microsoft.com/office/drawing/2014/main" id="{97AFE5E7-B4C7-6B55-00DB-282946BFD903}"/>
              </a:ext>
            </a:extLst>
          </p:cNvPr>
          <p:cNvGrpSpPr/>
          <p:nvPr/>
        </p:nvGrpSpPr>
        <p:grpSpPr>
          <a:xfrm>
            <a:off x="4938700" y="2134616"/>
            <a:ext cx="2581446" cy="1074282"/>
            <a:chOff x="4061809" y="2812581"/>
            <a:chExt cx="2581446" cy="1074282"/>
          </a:xfrm>
        </p:grpSpPr>
        <p:sp>
          <p:nvSpPr>
            <p:cNvPr id="9" name="TextBox 8">
              <a:extLst>
                <a:ext uri="{FF2B5EF4-FFF2-40B4-BE49-F238E27FC236}">
                  <a16:creationId xmlns:a16="http://schemas.microsoft.com/office/drawing/2014/main" id="{B0512363-2455-52B7-BA37-34CAE66D2A23}"/>
                </a:ext>
              </a:extLst>
            </p:cNvPr>
            <p:cNvSpPr txBox="1"/>
            <p:nvPr/>
          </p:nvSpPr>
          <p:spPr>
            <a:xfrm>
              <a:off x="4061809" y="3055866"/>
              <a:ext cx="2581446" cy="830997"/>
            </a:xfrm>
            <a:prstGeom prst="rect">
              <a:avLst/>
            </a:prstGeom>
            <a:solidFill>
              <a:schemeClr val="bg1">
                <a:lumMod val="10000"/>
              </a:schemeClr>
            </a:solidFill>
          </p:spPr>
          <p:txBody>
            <a:bodyPr wrap="square">
              <a:spAutoFit/>
            </a:bodyPr>
            <a:lstStyle/>
            <a:p>
              <a:r>
                <a:rPr lang="en-GB" sz="1200" dirty="0" err="1">
                  <a:solidFill>
                    <a:schemeClr val="accent6"/>
                  </a:solidFill>
                  <a:latin typeface="Montserrat" pitchFamily="2" charset="0"/>
                </a:rPr>
                <a:t>Temperator</a:t>
              </a:r>
              <a:r>
                <a:rPr lang="en-GB" sz="1200" dirty="0">
                  <a:solidFill>
                    <a:schemeClr val="accent6"/>
                  </a:solidFill>
                  <a:latin typeface="Montserrat" pitchFamily="2" charset="0"/>
                </a:rPr>
                <a:t> Convertor</a:t>
              </a:r>
              <a:endParaRPr lang="en-GB" sz="1200" b="0" dirty="0">
                <a:solidFill>
                  <a:schemeClr val="accent6"/>
                </a:solidFill>
                <a:effectLst/>
                <a:latin typeface="Montserrat" pitchFamily="2" charset="0"/>
              </a:endParaRPr>
            </a:p>
            <a:p>
              <a:endParaRPr lang="en-GB" sz="1200" dirty="0">
                <a:solidFill>
                  <a:schemeClr val="accent6"/>
                </a:solidFill>
                <a:latin typeface="Montserrat" pitchFamily="2" charset="0"/>
              </a:endParaRPr>
            </a:p>
            <a:p>
              <a:r>
                <a:rPr lang="en-GB" sz="1200" b="0" dirty="0">
                  <a:solidFill>
                    <a:schemeClr val="accent6"/>
                  </a:solidFill>
                  <a:effectLst/>
                  <a:latin typeface="Montserrat" pitchFamily="2" charset="0"/>
                </a:rPr>
                <a:t>Enter temperature in F: 59</a:t>
              </a:r>
            </a:p>
            <a:p>
              <a:r>
                <a:rPr lang="en-GB" sz="1200" dirty="0">
                  <a:solidFill>
                    <a:schemeClr val="accent6"/>
                  </a:solidFill>
                  <a:latin typeface="Montserrat" pitchFamily="2" charset="0"/>
                </a:rPr>
                <a:t>Current temperature in C: 15</a:t>
              </a:r>
              <a:endParaRPr lang="en-GB" sz="1200" b="0" dirty="0">
                <a:solidFill>
                  <a:schemeClr val="accent6"/>
                </a:solidFill>
                <a:effectLst/>
                <a:latin typeface="Montserrat" pitchFamily="2" charset="0"/>
              </a:endParaRPr>
            </a:p>
          </p:txBody>
        </p:sp>
        <p:sp>
          <p:nvSpPr>
            <p:cNvPr id="10" name="Google Shape;659;p18">
              <a:extLst>
                <a:ext uri="{FF2B5EF4-FFF2-40B4-BE49-F238E27FC236}">
                  <a16:creationId xmlns:a16="http://schemas.microsoft.com/office/drawing/2014/main" id="{04A1591A-71F3-A2F8-1AD6-5AF25A751FE6}"/>
                </a:ext>
              </a:extLst>
            </p:cNvPr>
            <p:cNvSpPr txBox="1"/>
            <p:nvPr/>
          </p:nvSpPr>
          <p:spPr>
            <a:xfrm>
              <a:off x="4061809" y="2812581"/>
              <a:ext cx="2581446" cy="26157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Final Result:</a:t>
              </a:r>
              <a:endParaRPr sz="1100" b="0" i="0" u="none" strike="noStrike" cap="none" dirty="0">
                <a:solidFill>
                  <a:srgbClr val="F7F7F7"/>
                </a:solidFill>
                <a:latin typeface="Consolas"/>
                <a:ea typeface="Consolas"/>
                <a:cs typeface="Consolas"/>
                <a:sym typeface="Consolas"/>
              </a:endParaRPr>
            </a:p>
          </p:txBody>
        </p:sp>
      </p:grpSp>
    </p:spTree>
    <p:extLst>
      <p:ext uri="{BB962C8B-B14F-4D97-AF65-F5344CB8AC3E}">
        <p14:creationId xmlns:p14="http://schemas.microsoft.com/office/powerpoint/2010/main" val="4140226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pic>
        <p:nvPicPr>
          <p:cNvPr id="639" name="Google Shape;639;p17" descr="A white rectangular object with black border&#10;&#10;Description automatically generated"/>
          <p:cNvPicPr preferRelativeResize="0"/>
          <p:nvPr/>
        </p:nvPicPr>
        <p:blipFill rotWithShape="1">
          <a:blip r:embed="rId3">
            <a:alphaModFix/>
          </a:blip>
          <a:srcRect l="7127" t="9965" r="6693" b="9963"/>
          <a:stretch/>
        </p:blipFill>
        <p:spPr>
          <a:xfrm>
            <a:off x="217895" y="248190"/>
            <a:ext cx="8278477" cy="4326675"/>
          </a:xfrm>
          <a:prstGeom prst="rect">
            <a:avLst/>
          </a:prstGeom>
          <a:noFill/>
          <a:ln>
            <a:noFill/>
          </a:ln>
        </p:spPr>
      </p:pic>
      <p:grpSp>
        <p:nvGrpSpPr>
          <p:cNvPr id="640" name="Google Shape;640;p17"/>
          <p:cNvGrpSpPr/>
          <p:nvPr/>
        </p:nvGrpSpPr>
        <p:grpSpPr>
          <a:xfrm>
            <a:off x="6714243" y="4138736"/>
            <a:ext cx="2290966" cy="847200"/>
            <a:chOff x="2281034" y="724796"/>
            <a:chExt cx="2290966" cy="847200"/>
          </a:xfrm>
        </p:grpSpPr>
        <p:sp>
          <p:nvSpPr>
            <p:cNvPr id="641" name="Google Shape;641;p1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1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43" name="Google Shape;643;p1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44" name="Google Shape;644;p17"/>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Variable Scope</a:t>
            </a:r>
            <a:endParaRPr/>
          </a:p>
        </p:txBody>
      </p:sp>
      <p:sp>
        <p:nvSpPr>
          <p:cNvPr id="645" name="Google Shape;645;p17"/>
          <p:cNvSpPr/>
          <p:nvPr/>
        </p:nvSpPr>
        <p:spPr>
          <a:xfrm>
            <a:off x="624392" y="1142074"/>
            <a:ext cx="3313625" cy="123536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Local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accessible only from the method or block in which it is declared</a:t>
            </a:r>
            <a:endParaRPr/>
          </a:p>
        </p:txBody>
      </p:sp>
      <p:sp>
        <p:nvSpPr>
          <p:cNvPr id="646" name="Google Shape;646;p17"/>
          <p:cNvSpPr/>
          <p:nvPr/>
        </p:nvSpPr>
        <p:spPr>
          <a:xfrm>
            <a:off x="4145490" y="1142074"/>
            <a:ext cx="3909437" cy="1952933"/>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Global</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used throughout the program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is not always desirable to use global variables in complex programs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Because it can be easy to change the value by accident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283" name="Google Shape;283;p3"/>
          <p:cNvGrpSpPr/>
          <p:nvPr/>
        </p:nvGrpSpPr>
        <p:grpSpPr>
          <a:xfrm>
            <a:off x="6714243" y="4138736"/>
            <a:ext cx="2290966" cy="847200"/>
            <a:chOff x="2281034" y="724796"/>
            <a:chExt cx="2290966" cy="847200"/>
          </a:xfrm>
        </p:grpSpPr>
        <p:sp>
          <p:nvSpPr>
            <p:cNvPr id="284" name="Google Shape;284;p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5" name="Google Shape;285;p3"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286" name="Google Shape;286;p3"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287" name="Google Shape;287;p3"/>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Thank you</a:t>
            </a:r>
            <a:endParaRPr sz="2000" b="0" i="0" u="none" strike="noStrike" cap="none">
              <a:solidFill>
                <a:schemeClr val="dk1"/>
              </a:solidFill>
              <a:latin typeface="Poppins Medium"/>
              <a:ea typeface="Poppins Medium"/>
              <a:cs typeface="Poppins Medium"/>
              <a:sym typeface="Poppins Medium"/>
            </a:endParaRPr>
          </a:p>
        </p:txBody>
      </p:sp>
      <p:sp>
        <p:nvSpPr>
          <p:cNvPr id="288" name="Google Shape;288;p3"/>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
          <p:cNvSpPr txBox="1"/>
          <p:nvPr/>
        </p:nvSpPr>
        <p:spPr>
          <a:xfrm>
            <a:off x="782483" y="1117698"/>
            <a:ext cx="4331448" cy="290810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University Life is busy.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We appreciate you spent your time wisely with us.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We hope you get the most out of this course.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By signing up for the course:</a:t>
            </a:r>
            <a:endParaRPr dirty="0"/>
          </a:p>
          <a:p>
            <a:pPr marL="0" marR="0" lvl="0" indent="0" algn="l" rtl="0">
              <a:lnSpc>
                <a:spcPct val="100000"/>
              </a:lnSpc>
              <a:spcBef>
                <a:spcPts val="0"/>
              </a:spcBef>
              <a:spcAft>
                <a:spcPts val="0"/>
              </a:spcAft>
              <a:buNone/>
            </a:pPr>
            <a:endParaRPr sz="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joined the community</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get constant support from many other our experienced mentors</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have help funded our social enterprises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err="1">
                <a:solidFill>
                  <a:srgbClr val="000000"/>
                </a:solidFill>
                <a:latin typeface="Arial"/>
                <a:ea typeface="Arial"/>
                <a:cs typeface="Arial"/>
                <a:sym typeface="Arial"/>
              </a:rPr>
              <a:t>OnTarget</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a:solidFill>
                  <a:srgbClr val="000000"/>
                </a:solidFill>
                <a:latin typeface="Arial"/>
                <a:ea typeface="Arial"/>
                <a:cs typeface="Arial"/>
                <a:sym typeface="Arial"/>
              </a:rPr>
              <a:t>CARTE</a:t>
            </a:r>
            <a:endParaRPr dirty="0"/>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a:solidFill>
                  <a:srgbClr val="000000"/>
                </a:solidFill>
                <a:latin typeface="Arial"/>
                <a:ea typeface="Arial"/>
                <a:cs typeface="Arial"/>
                <a:sym typeface="Arial"/>
              </a:rPr>
              <a:t>Vape Drop</a:t>
            </a:r>
            <a:endParaRPr dirty="0"/>
          </a:p>
        </p:txBody>
      </p:sp>
      <p:pic>
        <p:nvPicPr>
          <p:cNvPr id="290" name="Google Shape;290;p3"/>
          <p:cNvPicPr preferRelativeResize="0"/>
          <p:nvPr/>
        </p:nvPicPr>
        <p:blipFill rotWithShape="1">
          <a:blip r:embed="rId6">
            <a:alphaModFix/>
          </a:blip>
          <a:srcRect/>
          <a:stretch/>
        </p:blipFill>
        <p:spPr>
          <a:xfrm>
            <a:off x="5318220" y="1182702"/>
            <a:ext cx="1560394" cy="863093"/>
          </a:xfrm>
          <a:prstGeom prst="rect">
            <a:avLst/>
          </a:prstGeom>
          <a:noFill/>
          <a:ln>
            <a:noFill/>
          </a:ln>
        </p:spPr>
      </p:pic>
      <p:pic>
        <p:nvPicPr>
          <p:cNvPr id="291" name="Google Shape;291;p3"/>
          <p:cNvPicPr preferRelativeResize="0"/>
          <p:nvPr/>
        </p:nvPicPr>
        <p:blipFill rotWithShape="1">
          <a:blip r:embed="rId7">
            <a:alphaModFix/>
          </a:blip>
          <a:srcRect/>
          <a:stretch/>
        </p:blipFill>
        <p:spPr>
          <a:xfrm>
            <a:off x="6735368" y="2003321"/>
            <a:ext cx="1462804" cy="1389804"/>
          </a:xfrm>
          <a:prstGeom prst="rect">
            <a:avLst/>
          </a:prstGeom>
          <a:noFill/>
          <a:ln>
            <a:noFill/>
          </a:ln>
        </p:spPr>
      </p:pic>
      <p:pic>
        <p:nvPicPr>
          <p:cNvPr id="292" name="Google Shape;292;p3"/>
          <p:cNvPicPr preferRelativeResize="0"/>
          <p:nvPr/>
        </p:nvPicPr>
        <p:blipFill rotWithShape="1">
          <a:blip r:embed="rId8">
            <a:alphaModFix/>
          </a:blip>
          <a:srcRect/>
          <a:stretch/>
        </p:blipFill>
        <p:spPr>
          <a:xfrm>
            <a:off x="5444326" y="3005994"/>
            <a:ext cx="902361" cy="9675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607829" cy="4122979"/>
          </a:xfrm>
          <a:prstGeom prst="rect">
            <a:avLst/>
          </a:prstGeom>
          <a:noFill/>
          <a:ln>
            <a:noFill/>
          </a:ln>
        </p:spPr>
      </p:pic>
      <p:sp>
        <p:nvSpPr>
          <p:cNvPr id="298" name="Google Shape;298;p4"/>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Meet The Team</a:t>
            </a:r>
            <a:endParaRPr sz="2000" b="0" i="0" u="none" strike="noStrike" cap="none">
              <a:solidFill>
                <a:schemeClr val="dk1"/>
              </a:solidFill>
              <a:latin typeface="Poppins Medium"/>
              <a:ea typeface="Poppins Medium"/>
              <a:cs typeface="Poppins Medium"/>
              <a:sym typeface="Poppins Medium"/>
            </a:endParaRPr>
          </a:p>
        </p:txBody>
      </p:sp>
      <p:grpSp>
        <p:nvGrpSpPr>
          <p:cNvPr id="299" name="Google Shape;299;p4"/>
          <p:cNvGrpSpPr/>
          <p:nvPr/>
        </p:nvGrpSpPr>
        <p:grpSpPr>
          <a:xfrm>
            <a:off x="6714243" y="4138736"/>
            <a:ext cx="2290966" cy="847200"/>
            <a:chOff x="2281034" y="724796"/>
            <a:chExt cx="2290966" cy="847200"/>
          </a:xfrm>
        </p:grpSpPr>
        <p:sp>
          <p:nvSpPr>
            <p:cNvPr id="300" name="Google Shape;300;p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02" name="Google Shape;302;p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grpSp>
        <p:nvGrpSpPr>
          <p:cNvPr id="303" name="Google Shape;303;p4"/>
          <p:cNvGrpSpPr/>
          <p:nvPr/>
        </p:nvGrpSpPr>
        <p:grpSpPr>
          <a:xfrm>
            <a:off x="6051787" y="2238849"/>
            <a:ext cx="2639724" cy="847200"/>
            <a:chOff x="565426" y="4105852"/>
            <a:chExt cx="2639724" cy="847200"/>
          </a:xfrm>
        </p:grpSpPr>
        <p:grpSp>
          <p:nvGrpSpPr>
            <p:cNvPr id="304" name="Google Shape;304;p4"/>
            <p:cNvGrpSpPr/>
            <p:nvPr/>
          </p:nvGrpSpPr>
          <p:grpSpPr>
            <a:xfrm>
              <a:off x="565426" y="4105852"/>
              <a:ext cx="2639724" cy="847200"/>
              <a:chOff x="552289" y="4024636"/>
              <a:chExt cx="2639724" cy="847200"/>
            </a:xfrm>
          </p:grpSpPr>
          <p:grpSp>
            <p:nvGrpSpPr>
              <p:cNvPr id="305" name="Google Shape;305;p4"/>
              <p:cNvGrpSpPr/>
              <p:nvPr/>
            </p:nvGrpSpPr>
            <p:grpSpPr>
              <a:xfrm>
                <a:off x="552289" y="4024636"/>
                <a:ext cx="2639724" cy="847200"/>
                <a:chOff x="546223" y="4024636"/>
                <a:chExt cx="2639724" cy="847200"/>
              </a:xfrm>
            </p:grpSpPr>
            <p:sp>
              <p:nvSpPr>
                <p:cNvPr id="306" name="Google Shape;306;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
                <p:cNvSpPr txBox="1"/>
                <p:nvPr/>
              </p:nvSpPr>
              <p:spPr>
                <a:xfrm>
                  <a:off x="1366238" y="4411466"/>
                  <a:ext cx="18197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Program Developer</a:t>
                  </a:r>
                  <a:endParaRPr/>
                </a:p>
              </p:txBody>
            </p:sp>
          </p:grpSp>
          <p:sp>
            <p:nvSpPr>
              <p:cNvPr id="308" name="Google Shape;308;p4"/>
              <p:cNvSpPr/>
              <p:nvPr/>
            </p:nvSpPr>
            <p:spPr>
              <a:xfrm rot="10800000">
                <a:off x="611505" y="4117359"/>
                <a:ext cx="692689" cy="661753"/>
              </a:xfrm>
              <a:prstGeom prst="roundRect">
                <a:avLst>
                  <a:gd name="adj" fmla="val 16667"/>
                </a:avLst>
              </a:prstGeom>
              <a:blipFill rotWithShape="1">
                <a:blip r:embed="rId6">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9" name="Google Shape;309;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Shalev</a:t>
              </a:r>
              <a:endParaRPr dirty="0"/>
            </a:p>
          </p:txBody>
        </p:sp>
      </p:grpSp>
      <p:grpSp>
        <p:nvGrpSpPr>
          <p:cNvPr id="310" name="Google Shape;310;p4"/>
          <p:cNvGrpSpPr/>
          <p:nvPr/>
        </p:nvGrpSpPr>
        <p:grpSpPr>
          <a:xfrm>
            <a:off x="612589" y="3267964"/>
            <a:ext cx="2630829" cy="847200"/>
            <a:chOff x="565426" y="4105852"/>
            <a:chExt cx="2630829" cy="847200"/>
          </a:xfrm>
        </p:grpSpPr>
        <p:grpSp>
          <p:nvGrpSpPr>
            <p:cNvPr id="311" name="Google Shape;311;p4"/>
            <p:cNvGrpSpPr/>
            <p:nvPr/>
          </p:nvGrpSpPr>
          <p:grpSpPr>
            <a:xfrm>
              <a:off x="565426" y="4105852"/>
              <a:ext cx="2630829" cy="847200"/>
              <a:chOff x="552289" y="4024636"/>
              <a:chExt cx="2630829" cy="847200"/>
            </a:xfrm>
          </p:grpSpPr>
          <p:grpSp>
            <p:nvGrpSpPr>
              <p:cNvPr id="312" name="Google Shape;312;p4"/>
              <p:cNvGrpSpPr/>
              <p:nvPr/>
            </p:nvGrpSpPr>
            <p:grpSpPr>
              <a:xfrm>
                <a:off x="552289" y="4024636"/>
                <a:ext cx="2630829" cy="847200"/>
                <a:chOff x="546223" y="4024636"/>
                <a:chExt cx="2630829" cy="847200"/>
              </a:xfrm>
            </p:grpSpPr>
            <p:sp>
              <p:nvSpPr>
                <p:cNvPr id="313" name="Google Shape;313;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
                <p:cNvSpPr txBox="1"/>
                <p:nvPr/>
              </p:nvSpPr>
              <p:spPr>
                <a:xfrm>
                  <a:off x="1366238" y="4411466"/>
                  <a:ext cx="18108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Program Developer</a:t>
                  </a:r>
                  <a:endParaRPr/>
                </a:p>
              </p:txBody>
            </p:sp>
          </p:grpSp>
          <p:sp>
            <p:nvSpPr>
              <p:cNvPr id="315" name="Google Shape;315;p4"/>
              <p:cNvSpPr/>
              <p:nvPr/>
            </p:nvSpPr>
            <p:spPr>
              <a:xfrm>
                <a:off x="611505" y="4117360"/>
                <a:ext cx="691200" cy="662400"/>
              </a:xfrm>
              <a:prstGeom prst="roundRect">
                <a:avLst>
                  <a:gd name="adj" fmla="val 16667"/>
                </a:avLst>
              </a:prstGeom>
              <a:blipFill>
                <a:blip r:embed="rId7"/>
                <a:stretch>
                  <a:fillRect l="-50544" t="-43214" r="-60960" b="-6495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16" name="Google Shape;316;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102802"/>
                  </a:solidFill>
                  <a:latin typeface="Arial"/>
                  <a:ea typeface="Arial"/>
                  <a:cs typeface="Arial"/>
                  <a:sym typeface="Arial"/>
                </a:rPr>
                <a:t>Nedjm</a:t>
              </a:r>
              <a:endParaRPr sz="1600" b="1" i="0" u="none" strike="noStrike" cap="none">
                <a:solidFill>
                  <a:srgbClr val="102802"/>
                </a:solidFill>
                <a:latin typeface="Arial"/>
                <a:ea typeface="Arial"/>
                <a:cs typeface="Arial"/>
                <a:sym typeface="Arial"/>
              </a:endParaRPr>
            </a:p>
          </p:txBody>
        </p:sp>
      </p:grpSp>
      <p:grpSp>
        <p:nvGrpSpPr>
          <p:cNvPr id="317" name="Google Shape;317;p4"/>
          <p:cNvGrpSpPr/>
          <p:nvPr/>
        </p:nvGrpSpPr>
        <p:grpSpPr>
          <a:xfrm>
            <a:off x="612589" y="2259451"/>
            <a:ext cx="2604597" cy="847200"/>
            <a:chOff x="565426" y="4105852"/>
            <a:chExt cx="2604597" cy="847200"/>
          </a:xfrm>
        </p:grpSpPr>
        <p:grpSp>
          <p:nvGrpSpPr>
            <p:cNvPr id="318" name="Google Shape;318;p4"/>
            <p:cNvGrpSpPr/>
            <p:nvPr/>
          </p:nvGrpSpPr>
          <p:grpSpPr>
            <a:xfrm>
              <a:off x="565426" y="4105852"/>
              <a:ext cx="2571614" cy="847200"/>
              <a:chOff x="552289" y="4024636"/>
              <a:chExt cx="2571614" cy="847200"/>
            </a:xfrm>
          </p:grpSpPr>
          <p:grpSp>
            <p:nvGrpSpPr>
              <p:cNvPr id="319" name="Google Shape;319;p4"/>
              <p:cNvGrpSpPr/>
              <p:nvPr/>
            </p:nvGrpSpPr>
            <p:grpSpPr>
              <a:xfrm>
                <a:off x="552289" y="4024636"/>
                <a:ext cx="2571614" cy="847200"/>
                <a:chOff x="546223" y="4024636"/>
                <a:chExt cx="2571614" cy="847200"/>
              </a:xfrm>
            </p:grpSpPr>
            <p:sp>
              <p:nvSpPr>
                <p:cNvPr id="320" name="Google Shape;320;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Financial</a:t>
                  </a:r>
                  <a:endParaRPr/>
                </a:p>
              </p:txBody>
            </p:sp>
          </p:grpSp>
          <p:sp>
            <p:nvSpPr>
              <p:cNvPr id="322" name="Google Shape;322;p4" descr="Cat resting on a blanket"/>
              <p:cNvSpPr/>
              <p:nvPr/>
            </p:nvSpPr>
            <p:spPr>
              <a:xfrm>
                <a:off x="611505" y="4117359"/>
                <a:ext cx="692689" cy="661753"/>
              </a:xfrm>
              <a:prstGeom prst="roundRect">
                <a:avLst>
                  <a:gd name="adj" fmla="val 16667"/>
                </a:avLst>
              </a:prstGeom>
              <a:blipFill>
                <a:blip r:embed="rId8"/>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23" name="Google Shape;323;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Amin</a:t>
              </a:r>
              <a:endParaRPr dirty="0"/>
            </a:p>
          </p:txBody>
        </p:sp>
      </p:grpSp>
      <p:grpSp>
        <p:nvGrpSpPr>
          <p:cNvPr id="324" name="Google Shape;324;p4"/>
          <p:cNvGrpSpPr/>
          <p:nvPr/>
        </p:nvGrpSpPr>
        <p:grpSpPr>
          <a:xfrm>
            <a:off x="3360028" y="1194169"/>
            <a:ext cx="2604597" cy="847200"/>
            <a:chOff x="565426" y="4105852"/>
            <a:chExt cx="2604597" cy="847200"/>
          </a:xfrm>
        </p:grpSpPr>
        <p:grpSp>
          <p:nvGrpSpPr>
            <p:cNvPr id="325" name="Google Shape;325;p4"/>
            <p:cNvGrpSpPr/>
            <p:nvPr/>
          </p:nvGrpSpPr>
          <p:grpSpPr>
            <a:xfrm>
              <a:off x="565426" y="4105852"/>
              <a:ext cx="2571614" cy="847200"/>
              <a:chOff x="552289" y="4024636"/>
              <a:chExt cx="2571614" cy="847200"/>
            </a:xfrm>
          </p:grpSpPr>
          <p:grpSp>
            <p:nvGrpSpPr>
              <p:cNvPr id="326" name="Google Shape;326;p4"/>
              <p:cNvGrpSpPr/>
              <p:nvPr/>
            </p:nvGrpSpPr>
            <p:grpSpPr>
              <a:xfrm>
                <a:off x="552289" y="4024636"/>
                <a:ext cx="2571614" cy="847200"/>
                <a:chOff x="546223" y="4024636"/>
                <a:chExt cx="2571614" cy="847200"/>
              </a:xfrm>
            </p:grpSpPr>
            <p:sp>
              <p:nvSpPr>
                <p:cNvPr id="327" name="Google Shape;327;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Outreach</a:t>
                  </a:r>
                  <a:endParaRPr/>
                </a:p>
              </p:txBody>
            </p:sp>
          </p:grpSp>
          <p:sp>
            <p:nvSpPr>
              <p:cNvPr id="329" name="Google Shape;329;p4" descr="Sad gray cat"/>
              <p:cNvSpPr/>
              <p:nvPr/>
            </p:nvSpPr>
            <p:spPr>
              <a:xfrm>
                <a:off x="611505" y="4117359"/>
                <a:ext cx="692689" cy="661753"/>
              </a:xfrm>
              <a:prstGeom prst="roundRect">
                <a:avLst>
                  <a:gd name="adj" fmla="val 16667"/>
                </a:avLst>
              </a:prstGeom>
              <a:blipFill>
                <a:blip r:embed="rId9"/>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30" name="Google Shape;330;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Rokas</a:t>
              </a:r>
              <a:endParaRPr dirty="0"/>
            </a:p>
          </p:txBody>
        </p:sp>
      </p:grpSp>
      <p:grpSp>
        <p:nvGrpSpPr>
          <p:cNvPr id="331" name="Google Shape;331;p4"/>
          <p:cNvGrpSpPr/>
          <p:nvPr/>
        </p:nvGrpSpPr>
        <p:grpSpPr>
          <a:xfrm>
            <a:off x="6088364" y="3253059"/>
            <a:ext cx="2604597" cy="847200"/>
            <a:chOff x="565426" y="4105852"/>
            <a:chExt cx="2604597" cy="847200"/>
          </a:xfrm>
        </p:grpSpPr>
        <p:grpSp>
          <p:nvGrpSpPr>
            <p:cNvPr id="332" name="Google Shape;332;p4"/>
            <p:cNvGrpSpPr/>
            <p:nvPr/>
          </p:nvGrpSpPr>
          <p:grpSpPr>
            <a:xfrm>
              <a:off x="565426" y="4105852"/>
              <a:ext cx="2571614" cy="847200"/>
              <a:chOff x="552289" y="4024636"/>
              <a:chExt cx="2571614" cy="847200"/>
            </a:xfrm>
          </p:grpSpPr>
          <p:grpSp>
            <p:nvGrpSpPr>
              <p:cNvPr id="333" name="Google Shape;333;p4"/>
              <p:cNvGrpSpPr/>
              <p:nvPr/>
            </p:nvGrpSpPr>
            <p:grpSpPr>
              <a:xfrm>
                <a:off x="552289" y="4024636"/>
                <a:ext cx="2571614" cy="847200"/>
                <a:chOff x="546223" y="4024636"/>
                <a:chExt cx="2571614" cy="847200"/>
              </a:xfrm>
            </p:grpSpPr>
            <p:sp>
              <p:nvSpPr>
                <p:cNvPr id="334" name="Google Shape;334;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Mentor</a:t>
                  </a:r>
                  <a:endParaRPr/>
                </a:p>
              </p:txBody>
            </p:sp>
          </p:grpSp>
          <p:sp>
            <p:nvSpPr>
              <p:cNvPr id="336" name="Google Shape;336;p4" descr="Portrait of Siberian kitten"/>
              <p:cNvSpPr/>
              <p:nvPr/>
            </p:nvSpPr>
            <p:spPr>
              <a:xfrm>
                <a:off x="611505" y="4117359"/>
                <a:ext cx="692689" cy="661753"/>
              </a:xfrm>
              <a:prstGeom prst="roundRect">
                <a:avLst>
                  <a:gd name="adj" fmla="val 16667"/>
                </a:avLst>
              </a:prstGeom>
              <a:blipFill>
                <a:blip r:embed="rId10"/>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37" name="Google Shape;337;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Jivanthika</a:t>
              </a:r>
              <a:endParaRPr dirty="0"/>
            </a:p>
          </p:txBody>
        </p:sp>
      </p:grpSp>
      <p:grpSp>
        <p:nvGrpSpPr>
          <p:cNvPr id="338" name="Google Shape;338;p4"/>
          <p:cNvGrpSpPr/>
          <p:nvPr/>
        </p:nvGrpSpPr>
        <p:grpSpPr>
          <a:xfrm>
            <a:off x="3366781" y="3256479"/>
            <a:ext cx="2604597" cy="847200"/>
            <a:chOff x="565426" y="4105852"/>
            <a:chExt cx="2604597" cy="847200"/>
          </a:xfrm>
        </p:grpSpPr>
        <p:grpSp>
          <p:nvGrpSpPr>
            <p:cNvPr id="339" name="Google Shape;339;p4"/>
            <p:cNvGrpSpPr/>
            <p:nvPr/>
          </p:nvGrpSpPr>
          <p:grpSpPr>
            <a:xfrm>
              <a:off x="565426" y="4105852"/>
              <a:ext cx="2571614" cy="847200"/>
              <a:chOff x="552289" y="4024636"/>
              <a:chExt cx="2571614" cy="847200"/>
            </a:xfrm>
          </p:grpSpPr>
          <p:grpSp>
            <p:nvGrpSpPr>
              <p:cNvPr id="340" name="Google Shape;340;p4"/>
              <p:cNvGrpSpPr/>
              <p:nvPr/>
            </p:nvGrpSpPr>
            <p:grpSpPr>
              <a:xfrm>
                <a:off x="552289" y="4024636"/>
                <a:ext cx="2571614" cy="847200"/>
                <a:chOff x="546223" y="4024636"/>
                <a:chExt cx="2571614" cy="847200"/>
              </a:xfrm>
            </p:grpSpPr>
            <p:sp>
              <p:nvSpPr>
                <p:cNvPr id="341" name="Google Shape;341;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Mentor</a:t>
                  </a:r>
                  <a:endParaRPr/>
                </a:p>
              </p:txBody>
            </p:sp>
          </p:grpSp>
          <p:sp>
            <p:nvSpPr>
              <p:cNvPr id="343" name="Google Shape;343;p4"/>
              <p:cNvSpPr/>
              <p:nvPr/>
            </p:nvSpPr>
            <p:spPr>
              <a:xfrm>
                <a:off x="611505" y="4117359"/>
                <a:ext cx="692689" cy="661753"/>
              </a:xfrm>
              <a:prstGeom prst="roundRect">
                <a:avLst>
                  <a:gd name="adj" fmla="val 16667"/>
                </a:avLst>
              </a:prstGeom>
              <a:blipFill>
                <a:blip r:embed="rId11"/>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44" name="Google Shape;344;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Haris</a:t>
              </a:r>
              <a:endParaRPr dirty="0"/>
            </a:p>
          </p:txBody>
        </p:sp>
      </p:grpSp>
      <p:grpSp>
        <p:nvGrpSpPr>
          <p:cNvPr id="345" name="Google Shape;345;p4"/>
          <p:cNvGrpSpPr/>
          <p:nvPr/>
        </p:nvGrpSpPr>
        <p:grpSpPr>
          <a:xfrm>
            <a:off x="596097" y="1162964"/>
            <a:ext cx="2604597" cy="847200"/>
            <a:chOff x="565426" y="4105852"/>
            <a:chExt cx="2604597" cy="847200"/>
          </a:xfrm>
        </p:grpSpPr>
        <p:grpSp>
          <p:nvGrpSpPr>
            <p:cNvPr id="346" name="Google Shape;346;p4"/>
            <p:cNvGrpSpPr/>
            <p:nvPr/>
          </p:nvGrpSpPr>
          <p:grpSpPr>
            <a:xfrm>
              <a:off x="565426" y="4105852"/>
              <a:ext cx="2571614" cy="847200"/>
              <a:chOff x="552289" y="4024636"/>
              <a:chExt cx="2571614" cy="847200"/>
            </a:xfrm>
          </p:grpSpPr>
          <p:grpSp>
            <p:nvGrpSpPr>
              <p:cNvPr id="347" name="Google Shape;347;p4"/>
              <p:cNvGrpSpPr/>
              <p:nvPr/>
            </p:nvGrpSpPr>
            <p:grpSpPr>
              <a:xfrm>
                <a:off x="552289" y="4024636"/>
                <a:ext cx="2571614" cy="847200"/>
                <a:chOff x="546223" y="4024636"/>
                <a:chExt cx="2571614" cy="847200"/>
              </a:xfrm>
            </p:grpSpPr>
            <p:sp>
              <p:nvSpPr>
                <p:cNvPr id="348" name="Google Shape;348;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350" name="Google Shape;350;p4" descr="Kitten staring at the camera"/>
              <p:cNvSpPr/>
              <p:nvPr/>
            </p:nvSpPr>
            <p:spPr>
              <a:xfrm>
                <a:off x="611505" y="4117359"/>
                <a:ext cx="692689" cy="661753"/>
              </a:xfrm>
              <a:prstGeom prst="roundRect">
                <a:avLst>
                  <a:gd name="adj" fmla="val 16667"/>
                </a:avLst>
              </a:prstGeom>
              <a:blipFill>
                <a:blip r:embed="rId12"/>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51" name="Google Shape;351;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Rikzar</a:t>
              </a:r>
              <a:endParaRPr dirty="0"/>
            </a:p>
          </p:txBody>
        </p:sp>
      </p:grpSp>
      <p:grpSp>
        <p:nvGrpSpPr>
          <p:cNvPr id="2" name="Google Shape;345;p4">
            <a:extLst>
              <a:ext uri="{FF2B5EF4-FFF2-40B4-BE49-F238E27FC236}">
                <a16:creationId xmlns:a16="http://schemas.microsoft.com/office/drawing/2014/main" id="{40AB7875-B8DE-642B-9EF1-7FD99174F4A7}"/>
              </a:ext>
            </a:extLst>
          </p:cNvPr>
          <p:cNvGrpSpPr/>
          <p:nvPr/>
        </p:nvGrpSpPr>
        <p:grpSpPr>
          <a:xfrm>
            <a:off x="6051787" y="1191821"/>
            <a:ext cx="2604597" cy="847200"/>
            <a:chOff x="565426" y="4105852"/>
            <a:chExt cx="2604597" cy="847200"/>
          </a:xfrm>
        </p:grpSpPr>
        <p:grpSp>
          <p:nvGrpSpPr>
            <p:cNvPr id="3" name="Google Shape;346;p4">
              <a:extLst>
                <a:ext uri="{FF2B5EF4-FFF2-40B4-BE49-F238E27FC236}">
                  <a16:creationId xmlns:a16="http://schemas.microsoft.com/office/drawing/2014/main" id="{0E46A56A-8011-E826-6198-906E5E6CC0E5}"/>
                </a:ext>
              </a:extLst>
            </p:cNvPr>
            <p:cNvGrpSpPr/>
            <p:nvPr/>
          </p:nvGrpSpPr>
          <p:grpSpPr>
            <a:xfrm>
              <a:off x="565426" y="4105852"/>
              <a:ext cx="2571614" cy="847200"/>
              <a:chOff x="552289" y="4024636"/>
              <a:chExt cx="2571614" cy="847200"/>
            </a:xfrm>
          </p:grpSpPr>
          <p:grpSp>
            <p:nvGrpSpPr>
              <p:cNvPr id="5" name="Google Shape;347;p4">
                <a:extLst>
                  <a:ext uri="{FF2B5EF4-FFF2-40B4-BE49-F238E27FC236}">
                    <a16:creationId xmlns:a16="http://schemas.microsoft.com/office/drawing/2014/main" id="{393899D7-E68B-B912-E18B-65E154998565}"/>
                  </a:ext>
                </a:extLst>
              </p:cNvPr>
              <p:cNvGrpSpPr/>
              <p:nvPr/>
            </p:nvGrpSpPr>
            <p:grpSpPr>
              <a:xfrm>
                <a:off x="552289" y="4024636"/>
                <a:ext cx="2571614" cy="847200"/>
                <a:chOff x="546223" y="4024636"/>
                <a:chExt cx="2571614" cy="847200"/>
              </a:xfrm>
            </p:grpSpPr>
            <p:sp>
              <p:nvSpPr>
                <p:cNvPr id="7" name="Google Shape;348;p4">
                  <a:extLst>
                    <a:ext uri="{FF2B5EF4-FFF2-40B4-BE49-F238E27FC236}">
                      <a16:creationId xmlns:a16="http://schemas.microsoft.com/office/drawing/2014/main" id="{EF3426CC-D477-89D0-EA2E-9E262A8A8C51}"/>
                    </a:ext>
                  </a:extLst>
                </p:cNvPr>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9;p4">
                  <a:extLst>
                    <a:ext uri="{FF2B5EF4-FFF2-40B4-BE49-F238E27FC236}">
                      <a16:creationId xmlns:a16="http://schemas.microsoft.com/office/drawing/2014/main" id="{2B9B6E9D-AA27-64C0-F524-EED725E53E89}"/>
                    </a:ext>
                  </a:extLst>
                </p:cNvPr>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6" name="Google Shape;350;p4" descr="Portrait of kitten with black and white fur">
                <a:extLst>
                  <a:ext uri="{FF2B5EF4-FFF2-40B4-BE49-F238E27FC236}">
                    <a16:creationId xmlns:a16="http://schemas.microsoft.com/office/drawing/2014/main" id="{8917CFAD-8020-898D-B4A8-2720FF4F6FCA}"/>
                  </a:ext>
                </a:extLst>
              </p:cNvPr>
              <p:cNvSpPr/>
              <p:nvPr/>
            </p:nvSpPr>
            <p:spPr>
              <a:xfrm>
                <a:off x="611505" y="4117359"/>
                <a:ext cx="692689" cy="661753"/>
              </a:xfrm>
              <a:prstGeom prst="roundRect">
                <a:avLst>
                  <a:gd name="adj" fmla="val 16667"/>
                </a:avLst>
              </a:prstGeom>
              <a:blipFill>
                <a:blip r:embed="rId13"/>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4" name="Google Shape;351;p4">
              <a:extLst>
                <a:ext uri="{FF2B5EF4-FFF2-40B4-BE49-F238E27FC236}">
                  <a16:creationId xmlns:a16="http://schemas.microsoft.com/office/drawing/2014/main" id="{AA093776-FEB4-D619-AE0E-9BFCFBC84AEA}"/>
                </a:ext>
              </a:extLst>
            </p:cNvPr>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Julian</a:t>
              </a:r>
              <a:endParaRPr dirty="0"/>
            </a:p>
          </p:txBody>
        </p:sp>
      </p:grpSp>
      <p:grpSp>
        <p:nvGrpSpPr>
          <p:cNvPr id="9" name="Google Shape;345;p4">
            <a:extLst>
              <a:ext uri="{FF2B5EF4-FFF2-40B4-BE49-F238E27FC236}">
                <a16:creationId xmlns:a16="http://schemas.microsoft.com/office/drawing/2014/main" id="{DD67C492-8B82-6F51-8BC9-19F961FB7DC7}"/>
              </a:ext>
            </a:extLst>
          </p:cNvPr>
          <p:cNvGrpSpPr/>
          <p:nvPr/>
        </p:nvGrpSpPr>
        <p:grpSpPr>
          <a:xfrm>
            <a:off x="3315696" y="2255564"/>
            <a:ext cx="2604597" cy="847200"/>
            <a:chOff x="565426" y="4105852"/>
            <a:chExt cx="2604597" cy="847200"/>
          </a:xfrm>
        </p:grpSpPr>
        <p:grpSp>
          <p:nvGrpSpPr>
            <p:cNvPr id="10" name="Google Shape;346;p4">
              <a:extLst>
                <a:ext uri="{FF2B5EF4-FFF2-40B4-BE49-F238E27FC236}">
                  <a16:creationId xmlns:a16="http://schemas.microsoft.com/office/drawing/2014/main" id="{8B8B21A0-07A1-2831-A221-A5DE67AF4CC5}"/>
                </a:ext>
              </a:extLst>
            </p:cNvPr>
            <p:cNvGrpSpPr/>
            <p:nvPr/>
          </p:nvGrpSpPr>
          <p:grpSpPr>
            <a:xfrm>
              <a:off x="565426" y="4105852"/>
              <a:ext cx="2571614" cy="847200"/>
              <a:chOff x="552289" y="4024636"/>
              <a:chExt cx="2571614" cy="847200"/>
            </a:xfrm>
          </p:grpSpPr>
          <p:grpSp>
            <p:nvGrpSpPr>
              <p:cNvPr id="12" name="Google Shape;347;p4">
                <a:extLst>
                  <a:ext uri="{FF2B5EF4-FFF2-40B4-BE49-F238E27FC236}">
                    <a16:creationId xmlns:a16="http://schemas.microsoft.com/office/drawing/2014/main" id="{8FDB8CE4-54D8-C965-35CB-CCF87799CCA1}"/>
                  </a:ext>
                </a:extLst>
              </p:cNvPr>
              <p:cNvGrpSpPr/>
              <p:nvPr/>
            </p:nvGrpSpPr>
            <p:grpSpPr>
              <a:xfrm>
                <a:off x="552289" y="4024636"/>
                <a:ext cx="2571614" cy="847200"/>
                <a:chOff x="546223" y="4024636"/>
                <a:chExt cx="2571614" cy="847200"/>
              </a:xfrm>
            </p:grpSpPr>
            <p:sp>
              <p:nvSpPr>
                <p:cNvPr id="14" name="Google Shape;348;p4">
                  <a:extLst>
                    <a:ext uri="{FF2B5EF4-FFF2-40B4-BE49-F238E27FC236}">
                      <a16:creationId xmlns:a16="http://schemas.microsoft.com/office/drawing/2014/main" id="{4DA84394-7090-FF60-EC88-1DBFD2086B79}"/>
                    </a:ext>
                  </a:extLst>
                </p:cNvPr>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4">
                  <a:extLst>
                    <a:ext uri="{FF2B5EF4-FFF2-40B4-BE49-F238E27FC236}">
                      <a16:creationId xmlns:a16="http://schemas.microsoft.com/office/drawing/2014/main" id="{C5256764-F83B-2C0D-54F6-B1ABCC6DD28A}"/>
                    </a:ext>
                  </a:extLst>
                </p:cNvPr>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13" name="Google Shape;350;p4">
                <a:extLst>
                  <a:ext uri="{FF2B5EF4-FFF2-40B4-BE49-F238E27FC236}">
                    <a16:creationId xmlns:a16="http://schemas.microsoft.com/office/drawing/2014/main" id="{3C782B43-4CA8-42FA-22DC-A2EC8925C7EB}"/>
                  </a:ext>
                </a:extLst>
              </p:cNvPr>
              <p:cNvSpPr/>
              <p:nvPr/>
            </p:nvSpPr>
            <p:spPr>
              <a:xfrm>
                <a:off x="611505" y="4117359"/>
                <a:ext cx="691200" cy="662400"/>
              </a:xfrm>
              <a:prstGeom prst="roundRect">
                <a:avLst>
                  <a:gd name="adj" fmla="val 16667"/>
                </a:avLst>
              </a:prstGeom>
              <a:blipFill>
                <a:blip r:embed="rId14"/>
                <a:stretch>
                  <a:fillRect l="-24143" t="-14109" r="-13727" b="-4671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11" name="Google Shape;351;p4">
              <a:extLst>
                <a:ext uri="{FF2B5EF4-FFF2-40B4-BE49-F238E27FC236}">
                  <a16:creationId xmlns:a16="http://schemas.microsoft.com/office/drawing/2014/main" id="{8EF31A93-0075-B0AF-2A9B-9FB67F176C5E}"/>
                </a:ext>
              </a:extLst>
            </p:cNvPr>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Izenith</a:t>
              </a: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037715" cy="4122979"/>
          </a:xfrm>
          <a:prstGeom prst="rect">
            <a:avLst/>
          </a:prstGeom>
          <a:noFill/>
          <a:ln>
            <a:noFill/>
          </a:ln>
        </p:spPr>
      </p:pic>
      <p:sp>
        <p:nvSpPr>
          <p:cNvPr id="357" name="Google Shape;357;p5"/>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Follow Our Social</a:t>
            </a:r>
            <a:endParaRPr sz="2000" b="0" i="0" u="none" strike="noStrike" cap="none">
              <a:solidFill>
                <a:schemeClr val="dk1"/>
              </a:solidFill>
              <a:latin typeface="Poppins Medium"/>
              <a:ea typeface="Poppins Medium"/>
              <a:cs typeface="Poppins Medium"/>
              <a:sym typeface="Poppins Medium"/>
            </a:endParaRPr>
          </a:p>
        </p:txBody>
      </p:sp>
      <p:grpSp>
        <p:nvGrpSpPr>
          <p:cNvPr id="358" name="Google Shape;358;p5"/>
          <p:cNvGrpSpPr/>
          <p:nvPr/>
        </p:nvGrpSpPr>
        <p:grpSpPr>
          <a:xfrm>
            <a:off x="6714243" y="4138736"/>
            <a:ext cx="2290966" cy="847200"/>
            <a:chOff x="2281034" y="724796"/>
            <a:chExt cx="2290966" cy="847200"/>
          </a:xfrm>
        </p:grpSpPr>
        <p:sp>
          <p:nvSpPr>
            <p:cNvPr id="359" name="Google Shape;359;p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61" name="Google Shape;361;p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pic>
        <p:nvPicPr>
          <p:cNvPr id="362" name="Google Shape;362;p5"/>
          <p:cNvPicPr preferRelativeResize="0"/>
          <p:nvPr/>
        </p:nvPicPr>
        <p:blipFill rotWithShape="1">
          <a:blip r:embed="rId6">
            <a:alphaModFix/>
          </a:blip>
          <a:srcRect/>
          <a:stretch/>
        </p:blipFill>
        <p:spPr>
          <a:xfrm>
            <a:off x="980210" y="1684844"/>
            <a:ext cx="761962" cy="761962"/>
          </a:xfrm>
          <a:prstGeom prst="rect">
            <a:avLst/>
          </a:prstGeom>
          <a:noFill/>
          <a:ln>
            <a:noFill/>
          </a:ln>
        </p:spPr>
      </p:pic>
      <p:pic>
        <p:nvPicPr>
          <p:cNvPr id="363" name="Google Shape;363;p5"/>
          <p:cNvPicPr preferRelativeResize="0"/>
          <p:nvPr/>
        </p:nvPicPr>
        <p:blipFill rotWithShape="1">
          <a:blip r:embed="rId7">
            <a:alphaModFix/>
          </a:blip>
          <a:srcRect/>
          <a:stretch/>
        </p:blipFill>
        <p:spPr>
          <a:xfrm>
            <a:off x="3518459" y="1561857"/>
            <a:ext cx="1066801" cy="1066801"/>
          </a:xfrm>
          <a:prstGeom prst="rect">
            <a:avLst/>
          </a:prstGeom>
          <a:noFill/>
          <a:ln>
            <a:noFill/>
          </a:ln>
        </p:spPr>
      </p:pic>
      <p:pic>
        <p:nvPicPr>
          <p:cNvPr id="364" name="Google Shape;364;p5"/>
          <p:cNvPicPr preferRelativeResize="0"/>
          <p:nvPr/>
        </p:nvPicPr>
        <p:blipFill rotWithShape="1">
          <a:blip r:embed="rId8">
            <a:alphaModFix/>
          </a:blip>
          <a:srcRect/>
          <a:stretch/>
        </p:blipFill>
        <p:spPr>
          <a:xfrm>
            <a:off x="6022033" y="1584987"/>
            <a:ext cx="966717" cy="966717"/>
          </a:xfrm>
          <a:prstGeom prst="rect">
            <a:avLst/>
          </a:prstGeom>
          <a:noFill/>
          <a:ln>
            <a:noFill/>
          </a:ln>
        </p:spPr>
      </p:pic>
      <p:sp>
        <p:nvSpPr>
          <p:cNvPr id="365" name="Google Shape;365;p5"/>
          <p:cNvSpPr txBox="1"/>
          <p:nvPr/>
        </p:nvSpPr>
        <p:spPr>
          <a:xfrm>
            <a:off x="606050" y="2520852"/>
            <a:ext cx="2069580"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Instagram @code_creators</a:t>
            </a:r>
            <a:endParaRPr dirty="0"/>
          </a:p>
          <a:p>
            <a:pPr marL="0" marR="0" lvl="0" indent="0" algn="l" rtl="0">
              <a:lnSpc>
                <a:spcPct val="100000"/>
              </a:lnSpc>
              <a:spcBef>
                <a:spcPts val="0"/>
              </a:spcBef>
              <a:spcAft>
                <a:spcPts val="0"/>
              </a:spcAft>
              <a:buNone/>
            </a:pPr>
            <a:endParaRPr sz="600" b="1"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Keep you updated</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quick DM reply with queries relating to finance</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See what goes on at CC</a:t>
            </a:r>
            <a:endParaRPr dirty="0"/>
          </a:p>
        </p:txBody>
      </p:sp>
      <p:sp>
        <p:nvSpPr>
          <p:cNvPr id="366" name="Google Shape;366;p5"/>
          <p:cNvSpPr txBox="1"/>
          <p:nvPr/>
        </p:nvSpPr>
        <p:spPr>
          <a:xfrm>
            <a:off x="5625542" y="2628658"/>
            <a:ext cx="2368158" cy="10540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GitHub Resource</a:t>
            </a:r>
            <a:endParaRPr sz="1600" b="1" i="0" u="none" strike="noStrike" cap="none" dirty="0">
              <a:solidFill>
                <a:srgbClr val="10280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@ccsheff24</a:t>
            </a:r>
            <a:endParaRPr dirty="0"/>
          </a:p>
          <a:p>
            <a:pPr marL="0" marR="0" lvl="0" indent="0" algn="l" rtl="0">
              <a:lnSpc>
                <a:spcPct val="100000"/>
              </a:lnSpc>
              <a:spcBef>
                <a:spcPts val="0"/>
              </a:spcBef>
              <a:spcAft>
                <a:spcPts val="0"/>
              </a:spcAft>
              <a:buClr>
                <a:srgbClr val="000000"/>
              </a:buClr>
              <a:buSzPts val="600"/>
              <a:buFont typeface="Arial"/>
              <a:buNone/>
            </a:pPr>
            <a:endParaRPr sz="600" b="1"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Starter project files are here.</a:t>
            </a:r>
            <a:endParaRPr sz="1200" b="0"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Contribute to open source</a:t>
            </a:r>
            <a:r>
              <a:rPr lang="en-US" sz="1250" b="0" i="0" u="none" strike="noStrike" cap="none" dirty="0">
                <a:solidFill>
                  <a:schemeClr val="dk1"/>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p:txBody>
      </p:sp>
      <p:sp>
        <p:nvSpPr>
          <p:cNvPr id="367" name="Google Shape;367;p5"/>
          <p:cNvSpPr txBox="1"/>
          <p:nvPr/>
        </p:nvSpPr>
        <p:spPr>
          <a:xfrm>
            <a:off x="2926087" y="2628658"/>
            <a:ext cx="225154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Discord Server </a:t>
            </a:r>
            <a:r>
              <a:rPr lang="en-US" sz="1200" b="1" i="1" u="none" strike="noStrike" cap="none" dirty="0">
                <a:solidFill>
                  <a:srgbClr val="102802"/>
                </a:solidFill>
                <a:latin typeface="Arial"/>
                <a:ea typeface="Arial"/>
                <a:cs typeface="Arial"/>
                <a:sym typeface="Arial"/>
              </a:rPr>
              <a:t>discord.gg/DX3S8EURz2</a:t>
            </a:r>
            <a:endParaRPr lang="en-US" sz="400" b="1" i="1"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Support from CC Mentors</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Private community for </a:t>
            </a:r>
            <a:r>
              <a:rPr lang="en-US" sz="1200" b="0" i="0" u="none" strike="noStrike" cap="none" dirty="0" err="1">
                <a:solidFill>
                  <a:srgbClr val="102802"/>
                </a:solidFill>
                <a:latin typeface="Arial"/>
                <a:ea typeface="Arial"/>
                <a:cs typeface="Arial"/>
                <a:sym typeface="Arial"/>
              </a:rPr>
              <a:t>CodeCreators</a:t>
            </a:r>
            <a:r>
              <a:rPr lang="en-US" sz="1200" b="0" i="0" u="none" strike="noStrike" cap="none" dirty="0">
                <a:solidFill>
                  <a:srgbClr val="102802"/>
                </a:solidFill>
                <a:latin typeface="Arial"/>
                <a:ea typeface="Arial"/>
                <a:cs typeface="Arial"/>
                <a:sym typeface="Arial"/>
              </a:rPr>
              <a:t> members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62C65523-46CC-47B5-6D9E-F05138174DA8}"/>
            </a:ext>
          </a:extLst>
        </p:cNvPr>
        <p:cNvGrpSpPr/>
        <p:nvPr/>
      </p:nvGrpSpPr>
      <p:grpSpPr>
        <a:xfrm>
          <a:off x="0" y="0"/>
          <a:ext cx="0" cy="0"/>
          <a:chOff x="0" y="0"/>
          <a:chExt cx="0" cy="0"/>
        </a:xfrm>
      </p:grpSpPr>
      <p:pic>
        <p:nvPicPr>
          <p:cNvPr id="356" name="Google Shape;356;p5" descr="A white rectangular object with black border&#10;&#10;Description automatically generated">
            <a:extLst>
              <a:ext uri="{FF2B5EF4-FFF2-40B4-BE49-F238E27FC236}">
                <a16:creationId xmlns:a16="http://schemas.microsoft.com/office/drawing/2014/main" id="{83F650D5-509B-4353-497A-18ED8400D242}"/>
              </a:ext>
            </a:extLst>
          </p:cNvPr>
          <p:cNvPicPr preferRelativeResize="0"/>
          <p:nvPr/>
        </p:nvPicPr>
        <p:blipFill rotWithShape="1">
          <a:blip r:embed="rId3">
            <a:alphaModFix/>
          </a:blip>
          <a:srcRect l="7127" t="9965" r="6693" b="9963"/>
          <a:stretch/>
        </p:blipFill>
        <p:spPr>
          <a:xfrm>
            <a:off x="268085" y="433069"/>
            <a:ext cx="8037715" cy="4122979"/>
          </a:xfrm>
          <a:prstGeom prst="rect">
            <a:avLst/>
          </a:prstGeom>
          <a:noFill/>
          <a:ln>
            <a:noFill/>
          </a:ln>
        </p:spPr>
      </p:pic>
      <p:sp>
        <p:nvSpPr>
          <p:cNvPr id="357" name="Google Shape;357;p5">
            <a:extLst>
              <a:ext uri="{FF2B5EF4-FFF2-40B4-BE49-F238E27FC236}">
                <a16:creationId xmlns:a16="http://schemas.microsoft.com/office/drawing/2014/main" id="{F95CD8DD-CF45-F80C-86AF-995983089287}"/>
              </a:ext>
            </a:extLst>
          </p:cNvPr>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err="1">
                <a:solidFill>
                  <a:schemeClr val="dk1"/>
                </a:solidFill>
                <a:latin typeface="Poppins Medium"/>
                <a:ea typeface="Poppins Medium"/>
                <a:cs typeface="Poppins Medium"/>
                <a:sym typeface="Poppins Medium"/>
              </a:rPr>
              <a:t>Recognising</a:t>
            </a:r>
            <a:r>
              <a:rPr lang="en-US" sz="2000" b="0" i="0" u="none" strike="noStrike" cap="none" dirty="0">
                <a:solidFill>
                  <a:schemeClr val="dk1"/>
                </a:solidFill>
                <a:latin typeface="Poppins Medium"/>
                <a:ea typeface="Poppins Medium"/>
                <a:cs typeface="Poppins Medium"/>
                <a:sym typeface="Poppins Medium"/>
              </a:rPr>
              <a:t> your effort</a:t>
            </a:r>
            <a:endParaRPr sz="2000" b="0" i="0" u="none" strike="noStrike" cap="none" dirty="0">
              <a:solidFill>
                <a:schemeClr val="dk1"/>
              </a:solidFill>
              <a:latin typeface="Poppins Medium"/>
              <a:ea typeface="Poppins Medium"/>
              <a:cs typeface="Poppins Medium"/>
              <a:sym typeface="Poppins Medium"/>
            </a:endParaRPr>
          </a:p>
        </p:txBody>
      </p:sp>
      <p:grpSp>
        <p:nvGrpSpPr>
          <p:cNvPr id="358" name="Google Shape;358;p5">
            <a:extLst>
              <a:ext uri="{FF2B5EF4-FFF2-40B4-BE49-F238E27FC236}">
                <a16:creationId xmlns:a16="http://schemas.microsoft.com/office/drawing/2014/main" id="{2E8B6694-C058-0221-973F-819D097EF0EA}"/>
              </a:ext>
            </a:extLst>
          </p:cNvPr>
          <p:cNvGrpSpPr/>
          <p:nvPr/>
        </p:nvGrpSpPr>
        <p:grpSpPr>
          <a:xfrm>
            <a:off x="6714243" y="4138736"/>
            <a:ext cx="2290966" cy="847200"/>
            <a:chOff x="2281034" y="724796"/>
            <a:chExt cx="2290966" cy="847200"/>
          </a:xfrm>
        </p:grpSpPr>
        <p:sp>
          <p:nvSpPr>
            <p:cNvPr id="359" name="Google Shape;359;p5">
              <a:extLst>
                <a:ext uri="{FF2B5EF4-FFF2-40B4-BE49-F238E27FC236}">
                  <a16:creationId xmlns:a16="http://schemas.microsoft.com/office/drawing/2014/main" id="{FBD43821-5677-7D82-F8AC-1E08C8D3813B}"/>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5" descr="A close up of a sign&#10;&#10;Description automatically generated">
              <a:extLst>
                <a:ext uri="{FF2B5EF4-FFF2-40B4-BE49-F238E27FC236}">
                  <a16:creationId xmlns:a16="http://schemas.microsoft.com/office/drawing/2014/main" id="{124AB88C-9C28-FD20-26F3-DAB44F5A9711}"/>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61" name="Google Shape;361;p5" descr="A close up of a sign&#10;&#10;Description automatically generated">
              <a:extLst>
                <a:ext uri="{FF2B5EF4-FFF2-40B4-BE49-F238E27FC236}">
                  <a16:creationId xmlns:a16="http://schemas.microsoft.com/office/drawing/2014/main" id="{40037C07-1BF3-F1EB-D36F-56360F2BDEF6}"/>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pic>
        <p:nvPicPr>
          <p:cNvPr id="3" name="Picture 2">
            <a:extLst>
              <a:ext uri="{FF2B5EF4-FFF2-40B4-BE49-F238E27FC236}">
                <a16:creationId xmlns:a16="http://schemas.microsoft.com/office/drawing/2014/main" id="{77D2F3B8-82DA-91EC-F182-C74DE981F085}"/>
              </a:ext>
            </a:extLst>
          </p:cNvPr>
          <p:cNvPicPr>
            <a:picLocks noChangeAspect="1"/>
          </p:cNvPicPr>
          <p:nvPr/>
        </p:nvPicPr>
        <p:blipFill>
          <a:blip r:embed="rId6"/>
          <a:stretch>
            <a:fillRect/>
          </a:stretch>
        </p:blipFill>
        <p:spPr>
          <a:xfrm>
            <a:off x="1206162" y="2500248"/>
            <a:ext cx="2494975" cy="1583569"/>
          </a:xfrm>
          <a:prstGeom prst="rect">
            <a:avLst/>
          </a:prstGeom>
        </p:spPr>
      </p:pic>
      <p:sp>
        <p:nvSpPr>
          <p:cNvPr id="4" name="Content Placeholder 2">
            <a:extLst>
              <a:ext uri="{FF2B5EF4-FFF2-40B4-BE49-F238E27FC236}">
                <a16:creationId xmlns:a16="http://schemas.microsoft.com/office/drawing/2014/main" id="{1101E14F-8027-EB71-C995-4FBC3DD9CA99}"/>
              </a:ext>
            </a:extLst>
          </p:cNvPr>
          <p:cNvSpPr txBox="1">
            <a:spLocks/>
          </p:cNvSpPr>
          <p:nvPr/>
        </p:nvSpPr>
        <p:spPr>
          <a:xfrm>
            <a:off x="611038" y="1312446"/>
            <a:ext cx="7333728" cy="11002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latin typeface="+mn-lt"/>
              </a:rPr>
              <a:t>After you have completed our final project, you will be awarded with a digital website friendly version of certificate of completion tailored for you to upload on LinkedIn profile or your own CV.</a:t>
            </a:r>
          </a:p>
        </p:txBody>
      </p:sp>
    </p:spTree>
    <p:extLst>
      <p:ext uri="{BB962C8B-B14F-4D97-AF65-F5344CB8AC3E}">
        <p14:creationId xmlns:p14="http://schemas.microsoft.com/office/powerpoint/2010/main" val="17722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6" descr="A white rectangular object with black border&#10;&#10;Description automatically generated"/>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373" name="Google Shape;373;p6"/>
          <p:cNvGrpSpPr/>
          <p:nvPr/>
        </p:nvGrpSpPr>
        <p:grpSpPr>
          <a:xfrm>
            <a:off x="6769117" y="4202318"/>
            <a:ext cx="2290966" cy="847200"/>
            <a:chOff x="2281034" y="724796"/>
            <a:chExt cx="2290966" cy="847200"/>
          </a:xfrm>
        </p:grpSpPr>
        <p:sp>
          <p:nvSpPr>
            <p:cNvPr id="374" name="Google Shape;374;p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76" name="Google Shape;376;p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377" name="Google Shape;377;p6"/>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Why learn Python: EVERGROWING POPULARITY </a:t>
            </a:r>
            <a:endParaRPr sz="2000" b="0" i="0" u="none" strike="noStrike" cap="none">
              <a:solidFill>
                <a:schemeClr val="dk1"/>
              </a:solidFill>
              <a:latin typeface="Poppins Medium"/>
              <a:ea typeface="Poppins Medium"/>
              <a:cs typeface="Poppins Medium"/>
              <a:sym typeface="Poppins Medium"/>
            </a:endParaRPr>
          </a:p>
        </p:txBody>
      </p:sp>
      <p:grpSp>
        <p:nvGrpSpPr>
          <p:cNvPr id="380" name="Google Shape;380;p6"/>
          <p:cNvGrpSpPr/>
          <p:nvPr/>
        </p:nvGrpSpPr>
        <p:grpSpPr>
          <a:xfrm>
            <a:off x="394010" y="1271239"/>
            <a:ext cx="2648391" cy="3233854"/>
            <a:chOff x="-56444" y="931473"/>
            <a:chExt cx="3701579" cy="5926527"/>
          </a:xfrm>
        </p:grpSpPr>
        <p:sp>
          <p:nvSpPr>
            <p:cNvPr id="381" name="Google Shape;381;p6"/>
            <p:cNvSpPr/>
            <p:nvPr/>
          </p:nvSpPr>
          <p:spPr>
            <a:xfrm>
              <a:off x="-3434" y="931473"/>
              <a:ext cx="516835" cy="5926527"/>
            </a:xfrm>
            <a:prstGeom prst="round2SameRect">
              <a:avLst>
                <a:gd name="adj1" fmla="val 0"/>
                <a:gd name="adj2" fmla="val 39340"/>
              </a:avLst>
            </a:prstGeom>
            <a:solidFill>
              <a:srgbClr val="F6CC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chemeClr val="lt1"/>
                </a:solidFill>
                <a:latin typeface="Calibri"/>
                <a:ea typeface="Calibri"/>
                <a:cs typeface="Calibri"/>
                <a:sym typeface="Calibri"/>
              </a:endParaRPr>
            </a:p>
          </p:txBody>
        </p:sp>
        <p:sp>
          <p:nvSpPr>
            <p:cNvPr id="382" name="Google Shape;382;p6"/>
            <p:cNvSpPr/>
            <p:nvPr/>
          </p:nvSpPr>
          <p:spPr>
            <a:xfrm>
              <a:off x="513401" y="1937557"/>
              <a:ext cx="516835" cy="4920443"/>
            </a:xfrm>
            <a:prstGeom prst="round2SameRect">
              <a:avLst>
                <a:gd name="adj1" fmla="val 0"/>
                <a:gd name="adj2" fmla="val 31847"/>
              </a:avLst>
            </a:prstGeom>
            <a:solidFill>
              <a:srgbClr val="F39C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3" name="Google Shape;383;p6"/>
            <p:cNvSpPr/>
            <p:nvPr/>
          </p:nvSpPr>
          <p:spPr>
            <a:xfrm>
              <a:off x="1030236" y="4568687"/>
              <a:ext cx="516835" cy="2289313"/>
            </a:xfrm>
            <a:prstGeom prst="round2SameRect">
              <a:avLst>
                <a:gd name="adj1" fmla="val 0"/>
                <a:gd name="adj2" fmla="val 29973"/>
              </a:avLst>
            </a:prstGeom>
            <a:solidFill>
              <a:srgbClr val="D9BA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4" name="Google Shape;384;p6"/>
            <p:cNvSpPr/>
            <p:nvPr/>
          </p:nvSpPr>
          <p:spPr>
            <a:xfrm>
              <a:off x="1547071" y="4784034"/>
              <a:ext cx="516835" cy="2073966"/>
            </a:xfrm>
            <a:prstGeom prst="round2SameRect">
              <a:avLst>
                <a:gd name="adj1" fmla="val 0"/>
                <a:gd name="adj2" fmla="val 3372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5" name="Google Shape;385;p6"/>
            <p:cNvSpPr/>
            <p:nvPr/>
          </p:nvSpPr>
          <p:spPr>
            <a:xfrm>
              <a:off x="2063906" y="4883426"/>
              <a:ext cx="516835" cy="1974574"/>
            </a:xfrm>
            <a:prstGeom prst="round2SameRect">
              <a:avLst>
                <a:gd name="adj1" fmla="val 0"/>
                <a:gd name="adj2" fmla="val 31847"/>
              </a:avLst>
            </a:prstGeom>
            <a:solidFill>
              <a:srgbClr val="6162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6" name="Google Shape;386;p6"/>
            <p:cNvSpPr txBox="1"/>
            <p:nvPr/>
          </p:nvSpPr>
          <p:spPr>
            <a:xfrm rot="-5400000">
              <a:off x="-738928" y="5426519"/>
              <a:ext cx="2001078"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PYTHON</a:t>
              </a:r>
              <a:endParaRPr sz="1000" b="0" i="0" u="none" strike="noStrike" cap="none">
                <a:solidFill>
                  <a:srgbClr val="000000"/>
                </a:solidFill>
                <a:latin typeface="Arial"/>
                <a:ea typeface="Arial"/>
                <a:cs typeface="Arial"/>
                <a:sym typeface="Arial"/>
              </a:endParaRPr>
            </a:p>
          </p:txBody>
        </p:sp>
        <p:sp>
          <p:nvSpPr>
            <p:cNvPr id="387" name="Google Shape;387;p6"/>
            <p:cNvSpPr txBox="1"/>
            <p:nvPr/>
          </p:nvSpPr>
          <p:spPr>
            <a:xfrm rot="-5400000">
              <a:off x="-120220" y="5535021"/>
              <a:ext cx="178407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JAVA</a:t>
              </a:r>
              <a:endParaRPr sz="1000" b="0" i="0" u="none" strike="noStrike" cap="none">
                <a:solidFill>
                  <a:srgbClr val="000000"/>
                </a:solidFill>
                <a:latin typeface="Arial"/>
                <a:ea typeface="Arial"/>
                <a:cs typeface="Arial"/>
                <a:sym typeface="Arial"/>
              </a:endParaRPr>
            </a:p>
          </p:txBody>
        </p:sp>
        <p:sp>
          <p:nvSpPr>
            <p:cNvPr id="388" name="Google Shape;388;p6"/>
            <p:cNvSpPr txBox="1"/>
            <p:nvPr/>
          </p:nvSpPr>
          <p:spPr>
            <a:xfrm rot="-5400000">
              <a:off x="602025" y="5747054"/>
              <a:ext cx="136000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JS</a:t>
              </a:r>
              <a:endParaRPr sz="1000" b="0" i="0" u="none" strike="noStrike" cap="none">
                <a:solidFill>
                  <a:srgbClr val="000000"/>
                </a:solidFill>
                <a:latin typeface="Arial"/>
                <a:ea typeface="Arial"/>
                <a:cs typeface="Arial"/>
                <a:sym typeface="Arial"/>
              </a:endParaRPr>
            </a:p>
          </p:txBody>
        </p:sp>
        <p:sp>
          <p:nvSpPr>
            <p:cNvPr id="389" name="Google Shape;389;p6"/>
            <p:cNvSpPr txBox="1"/>
            <p:nvPr/>
          </p:nvSpPr>
          <p:spPr>
            <a:xfrm rot="-5400000">
              <a:off x="1159442" y="5794266"/>
              <a:ext cx="1265582"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390" name="Google Shape;390;p6"/>
            <p:cNvSpPr txBox="1"/>
            <p:nvPr/>
          </p:nvSpPr>
          <p:spPr>
            <a:xfrm rot="-5400000">
              <a:off x="1801343" y="5925961"/>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PHP</a:t>
              </a:r>
              <a:endParaRPr sz="1000" b="0" i="0" u="none" strike="noStrike" cap="none">
                <a:solidFill>
                  <a:srgbClr val="000000"/>
                </a:solidFill>
                <a:latin typeface="Arial"/>
                <a:ea typeface="Arial"/>
                <a:cs typeface="Arial"/>
                <a:sym typeface="Arial"/>
              </a:endParaRPr>
            </a:p>
          </p:txBody>
        </p:sp>
        <p:sp>
          <p:nvSpPr>
            <p:cNvPr id="391" name="Google Shape;391;p6"/>
            <p:cNvSpPr txBox="1"/>
            <p:nvPr/>
          </p:nvSpPr>
          <p:spPr>
            <a:xfrm>
              <a:off x="-56444" y="1142946"/>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26</a:t>
              </a:r>
              <a:endParaRPr sz="1000" b="0" i="0" u="none" strike="noStrike" cap="none">
                <a:solidFill>
                  <a:srgbClr val="000000"/>
                </a:solidFill>
                <a:latin typeface="Arial"/>
                <a:ea typeface="Arial"/>
                <a:cs typeface="Arial"/>
                <a:sym typeface="Arial"/>
              </a:endParaRPr>
            </a:p>
          </p:txBody>
        </p:sp>
        <p:sp>
          <p:nvSpPr>
            <p:cNvPr id="392" name="Google Shape;392;p6"/>
            <p:cNvSpPr txBox="1"/>
            <p:nvPr/>
          </p:nvSpPr>
          <p:spPr>
            <a:xfrm>
              <a:off x="455481" y="2354710"/>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21</a:t>
              </a:r>
              <a:endParaRPr sz="1000" b="0" i="0" u="none" strike="noStrike" cap="none">
                <a:solidFill>
                  <a:srgbClr val="000000"/>
                </a:solidFill>
                <a:latin typeface="Arial"/>
                <a:ea typeface="Arial"/>
                <a:cs typeface="Arial"/>
                <a:sym typeface="Arial"/>
              </a:endParaRPr>
            </a:p>
          </p:txBody>
        </p:sp>
        <p:sp>
          <p:nvSpPr>
            <p:cNvPr id="393" name="Google Shape;393;p6"/>
            <p:cNvSpPr txBox="1"/>
            <p:nvPr/>
          </p:nvSpPr>
          <p:spPr>
            <a:xfrm>
              <a:off x="955657" y="4767681"/>
              <a:ext cx="622854" cy="5665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E8E9EB"/>
                  </a:solidFill>
                  <a:latin typeface="Twentieth Century"/>
                  <a:ea typeface="Twentieth Century"/>
                  <a:cs typeface="Twentieth Century"/>
                  <a:sym typeface="Twentieth Century"/>
                </a:rPr>
                <a:t>8.3</a:t>
              </a:r>
              <a:endParaRPr sz="1000" b="0" i="0" u="none" strike="noStrike" cap="none" dirty="0">
                <a:solidFill>
                  <a:srgbClr val="000000"/>
                </a:solidFill>
                <a:latin typeface="Arial"/>
                <a:ea typeface="Arial"/>
                <a:cs typeface="Arial"/>
                <a:sym typeface="Arial"/>
              </a:endParaRPr>
            </a:p>
          </p:txBody>
        </p:sp>
        <p:sp>
          <p:nvSpPr>
            <p:cNvPr id="394" name="Google Shape;394;p6"/>
            <p:cNvSpPr txBox="1"/>
            <p:nvPr/>
          </p:nvSpPr>
          <p:spPr>
            <a:xfrm>
              <a:off x="1495190" y="4997897"/>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7.6</a:t>
              </a:r>
              <a:endParaRPr sz="1000" b="0" i="0" u="none" strike="noStrike" cap="none">
                <a:solidFill>
                  <a:srgbClr val="000000"/>
                </a:solidFill>
                <a:latin typeface="Arial"/>
                <a:ea typeface="Arial"/>
                <a:cs typeface="Arial"/>
                <a:sym typeface="Arial"/>
              </a:endParaRPr>
            </a:p>
          </p:txBody>
        </p:sp>
        <p:sp>
          <p:nvSpPr>
            <p:cNvPr id="395" name="Google Shape;395;p6"/>
            <p:cNvSpPr txBox="1"/>
            <p:nvPr/>
          </p:nvSpPr>
          <p:spPr>
            <a:xfrm>
              <a:off x="2030771" y="5036088"/>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7.3</a:t>
              </a:r>
              <a:endParaRPr sz="1000" b="0" i="0" u="none" strike="noStrike" cap="none">
                <a:solidFill>
                  <a:srgbClr val="000000"/>
                </a:solidFill>
                <a:latin typeface="Arial"/>
                <a:ea typeface="Arial"/>
                <a:cs typeface="Arial"/>
                <a:sym typeface="Arial"/>
              </a:endParaRPr>
            </a:p>
          </p:txBody>
        </p:sp>
        <p:sp>
          <p:nvSpPr>
            <p:cNvPr id="396" name="Google Shape;396;p6"/>
            <p:cNvSpPr/>
            <p:nvPr/>
          </p:nvSpPr>
          <p:spPr>
            <a:xfrm>
              <a:off x="2580740" y="5036088"/>
              <a:ext cx="516835" cy="1821912"/>
            </a:xfrm>
            <a:prstGeom prst="round2SameRect">
              <a:avLst>
                <a:gd name="adj1" fmla="val 0"/>
                <a:gd name="adj2" fmla="val 37467"/>
              </a:avLst>
            </a:prstGeom>
            <a:solidFill>
              <a:srgbClr val="A2BD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97" name="Google Shape;397;p6"/>
            <p:cNvSpPr txBox="1"/>
            <p:nvPr/>
          </p:nvSpPr>
          <p:spPr>
            <a:xfrm rot="-5400000">
              <a:off x="2318178" y="5925959"/>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398" name="Google Shape;398;p6"/>
            <p:cNvSpPr txBox="1"/>
            <p:nvPr/>
          </p:nvSpPr>
          <p:spPr>
            <a:xfrm>
              <a:off x="2527729" y="5076663"/>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6.3</a:t>
              </a:r>
              <a:endParaRPr sz="1000" b="0" i="0" u="none" strike="noStrike" cap="none">
                <a:solidFill>
                  <a:srgbClr val="000000"/>
                </a:solidFill>
                <a:latin typeface="Arial"/>
                <a:ea typeface="Arial"/>
                <a:cs typeface="Arial"/>
                <a:sym typeface="Arial"/>
              </a:endParaRPr>
            </a:p>
          </p:txBody>
        </p:sp>
        <p:sp>
          <p:nvSpPr>
            <p:cNvPr id="399" name="Google Shape;399;p6"/>
            <p:cNvSpPr/>
            <p:nvPr/>
          </p:nvSpPr>
          <p:spPr>
            <a:xfrm>
              <a:off x="3086383" y="5459560"/>
              <a:ext cx="516835" cy="1398439"/>
            </a:xfrm>
            <a:prstGeom prst="round2SameRect">
              <a:avLst>
                <a:gd name="adj1" fmla="val 0"/>
                <a:gd name="adj2" fmla="val 29973"/>
              </a:avLst>
            </a:prstGeom>
            <a:solidFill>
              <a:srgbClr val="1449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00" name="Google Shape;400;p6"/>
            <p:cNvSpPr txBox="1"/>
            <p:nvPr/>
          </p:nvSpPr>
          <p:spPr>
            <a:xfrm rot="-5400000">
              <a:off x="2912788" y="6014927"/>
              <a:ext cx="824261"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R</a:t>
              </a:r>
              <a:endParaRPr sz="1000" b="0" i="0" u="none" strike="noStrike" cap="none">
                <a:solidFill>
                  <a:srgbClr val="000000"/>
                </a:solidFill>
                <a:latin typeface="Arial"/>
                <a:ea typeface="Arial"/>
                <a:cs typeface="Arial"/>
                <a:sym typeface="Arial"/>
              </a:endParaRPr>
            </a:p>
          </p:txBody>
        </p:sp>
        <p:sp>
          <p:nvSpPr>
            <p:cNvPr id="401" name="Google Shape;401;p6"/>
            <p:cNvSpPr txBox="1"/>
            <p:nvPr/>
          </p:nvSpPr>
          <p:spPr>
            <a:xfrm>
              <a:off x="3022281" y="5473681"/>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4</a:t>
              </a:r>
              <a:endParaRPr sz="1000" b="0" i="0" u="none" strike="noStrike" cap="none">
                <a:solidFill>
                  <a:srgbClr val="000000"/>
                </a:solidFill>
                <a:latin typeface="Arial"/>
                <a:ea typeface="Arial"/>
                <a:cs typeface="Arial"/>
                <a:sym typeface="Arial"/>
              </a:endParaRPr>
            </a:p>
          </p:txBody>
        </p:sp>
      </p:grpSp>
      <p:sp>
        <p:nvSpPr>
          <p:cNvPr id="402" name="Google Shape;402;p6"/>
          <p:cNvSpPr txBox="1"/>
          <p:nvPr/>
        </p:nvSpPr>
        <p:spPr>
          <a:xfrm>
            <a:off x="814580" y="1379547"/>
            <a:ext cx="2357663" cy="338514"/>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3A3A3C"/>
                </a:solidFill>
                <a:latin typeface="Montserrat"/>
                <a:ea typeface="Montserrat"/>
                <a:cs typeface="Montserrat"/>
                <a:sym typeface="Montserrat"/>
              </a:rPr>
              <a:t>(% SHARE IN 2022)</a:t>
            </a:r>
            <a:endParaRPr sz="1000" b="0" i="0" u="none" strike="noStrike" cap="none" dirty="0">
              <a:solidFill>
                <a:srgbClr val="000000"/>
              </a:solidFill>
              <a:latin typeface="Arial"/>
              <a:ea typeface="Arial"/>
              <a:cs typeface="Arial"/>
              <a:sym typeface="Arial"/>
            </a:endParaRPr>
          </a:p>
        </p:txBody>
      </p:sp>
      <p:pic>
        <p:nvPicPr>
          <p:cNvPr id="1026" name="Picture 2" descr="15 Reasons Why everyone should Learn Computer Programming">
            <a:extLst>
              <a:ext uri="{FF2B5EF4-FFF2-40B4-BE49-F238E27FC236}">
                <a16:creationId xmlns:a16="http://schemas.microsoft.com/office/drawing/2014/main" id="{CFFCE0AF-938B-9BD5-6BD4-FD74DC8CD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733" y="3309241"/>
            <a:ext cx="3705987" cy="11513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93DA35FD-14EC-1322-D397-57A5269467EB}"/>
              </a:ext>
            </a:extLst>
          </p:cNvPr>
          <p:cNvPicPr>
            <a:picLocks noChangeAspect="1"/>
          </p:cNvPicPr>
          <p:nvPr/>
        </p:nvPicPr>
        <p:blipFill>
          <a:blip r:embed="rId7"/>
          <a:stretch>
            <a:fillRect/>
          </a:stretch>
        </p:blipFill>
        <p:spPr>
          <a:xfrm>
            <a:off x="5005776" y="963482"/>
            <a:ext cx="3272880" cy="1464620"/>
          </a:xfrm>
          <a:prstGeom prst="rect">
            <a:avLst/>
          </a:prstGeom>
        </p:spPr>
      </p:pic>
      <p:pic>
        <p:nvPicPr>
          <p:cNvPr id="53" name="Picture 52">
            <a:extLst>
              <a:ext uri="{FF2B5EF4-FFF2-40B4-BE49-F238E27FC236}">
                <a16:creationId xmlns:a16="http://schemas.microsoft.com/office/drawing/2014/main" id="{17B6BD47-B263-526E-70D4-5789CB4B98F7}"/>
              </a:ext>
            </a:extLst>
          </p:cNvPr>
          <p:cNvPicPr>
            <a:picLocks noChangeAspect="1"/>
          </p:cNvPicPr>
          <p:nvPr/>
        </p:nvPicPr>
        <p:blipFill>
          <a:blip r:embed="rId8"/>
          <a:stretch>
            <a:fillRect/>
          </a:stretch>
        </p:blipFill>
        <p:spPr>
          <a:xfrm>
            <a:off x="3138613" y="1952274"/>
            <a:ext cx="2430938" cy="1555537"/>
          </a:xfrm>
          <a:prstGeom prst="rect">
            <a:avLst/>
          </a:prstGeom>
        </p:spPr>
      </p:pic>
      <p:sp>
        <p:nvSpPr>
          <p:cNvPr id="54" name="TextBox 53">
            <a:extLst>
              <a:ext uri="{FF2B5EF4-FFF2-40B4-BE49-F238E27FC236}">
                <a16:creationId xmlns:a16="http://schemas.microsoft.com/office/drawing/2014/main" id="{BFE7D3FC-45FE-5380-B504-FBB4384AFF90}"/>
              </a:ext>
            </a:extLst>
          </p:cNvPr>
          <p:cNvSpPr txBox="1"/>
          <p:nvPr/>
        </p:nvSpPr>
        <p:spPr>
          <a:xfrm>
            <a:off x="6142764" y="2532100"/>
            <a:ext cx="2199516" cy="738664"/>
          </a:xfrm>
          <a:prstGeom prst="rect">
            <a:avLst/>
          </a:prstGeom>
          <a:noFill/>
        </p:spPr>
        <p:txBody>
          <a:bodyPr wrap="square" rtlCol="0">
            <a:spAutoFit/>
          </a:bodyPr>
          <a:lstStyle/>
          <a:p>
            <a:r>
              <a:rPr lang="en-GB" dirty="0">
                <a:latin typeface="Montserrat" pitchFamily="2" charset="0"/>
              </a:rPr>
              <a:t>You won’t be </a:t>
            </a:r>
          </a:p>
          <a:p>
            <a:r>
              <a:rPr lang="en-GB" dirty="0">
                <a:latin typeface="Montserrat" pitchFamily="2" charset="0"/>
              </a:rPr>
              <a:t>short of employment</a:t>
            </a:r>
          </a:p>
          <a:p>
            <a:r>
              <a:rPr lang="en-GB" dirty="0">
                <a:latin typeface="Montserrat" pitchFamily="2" charset="0"/>
              </a:rPr>
              <a:t>after learning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424B16B-7A63-61A9-5DFD-F264A10DBE0C}"/>
            </a:ext>
          </a:extLst>
        </p:cNvPr>
        <p:cNvGrpSpPr/>
        <p:nvPr/>
      </p:nvGrpSpPr>
      <p:grpSpPr>
        <a:xfrm>
          <a:off x="0" y="0"/>
          <a:ext cx="0" cy="0"/>
          <a:chOff x="0" y="0"/>
          <a:chExt cx="0" cy="0"/>
        </a:xfrm>
      </p:grpSpPr>
      <p:pic>
        <p:nvPicPr>
          <p:cNvPr id="372" name="Google Shape;372;p6" descr="A white rectangular object with black border&#10;&#10;Description automatically generated">
            <a:extLst>
              <a:ext uri="{FF2B5EF4-FFF2-40B4-BE49-F238E27FC236}">
                <a16:creationId xmlns:a16="http://schemas.microsoft.com/office/drawing/2014/main" id="{4243DD8B-A288-A6AD-E920-DE840DB853D1}"/>
              </a:ext>
            </a:extLst>
          </p:cNvPr>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373" name="Google Shape;373;p6">
            <a:extLst>
              <a:ext uri="{FF2B5EF4-FFF2-40B4-BE49-F238E27FC236}">
                <a16:creationId xmlns:a16="http://schemas.microsoft.com/office/drawing/2014/main" id="{A6750DF0-8649-B3C9-E07C-C8499C9AA663}"/>
              </a:ext>
            </a:extLst>
          </p:cNvPr>
          <p:cNvGrpSpPr/>
          <p:nvPr/>
        </p:nvGrpSpPr>
        <p:grpSpPr>
          <a:xfrm>
            <a:off x="6714243" y="4138736"/>
            <a:ext cx="2290966" cy="847200"/>
            <a:chOff x="2281034" y="724796"/>
            <a:chExt cx="2290966" cy="847200"/>
          </a:xfrm>
        </p:grpSpPr>
        <p:sp>
          <p:nvSpPr>
            <p:cNvPr id="374" name="Google Shape;374;p6">
              <a:extLst>
                <a:ext uri="{FF2B5EF4-FFF2-40B4-BE49-F238E27FC236}">
                  <a16:creationId xmlns:a16="http://schemas.microsoft.com/office/drawing/2014/main" id="{4B8CD6BB-0CE5-ACD0-230F-97E40F501738}"/>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6" descr="A close up of a sign&#10;&#10;Description automatically generated">
              <a:extLst>
                <a:ext uri="{FF2B5EF4-FFF2-40B4-BE49-F238E27FC236}">
                  <a16:creationId xmlns:a16="http://schemas.microsoft.com/office/drawing/2014/main" id="{F41C60CD-5918-4575-7167-9EDAC9B630EB}"/>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76" name="Google Shape;376;p6" descr="A close up of a sign&#10;&#10;Description automatically generated">
              <a:extLst>
                <a:ext uri="{FF2B5EF4-FFF2-40B4-BE49-F238E27FC236}">
                  <a16:creationId xmlns:a16="http://schemas.microsoft.com/office/drawing/2014/main" id="{E8C1F253-D58E-92D5-4200-DDE3BCDAAA67}"/>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377" name="Google Shape;377;p6">
            <a:extLst>
              <a:ext uri="{FF2B5EF4-FFF2-40B4-BE49-F238E27FC236}">
                <a16:creationId xmlns:a16="http://schemas.microsoft.com/office/drawing/2014/main" id="{705B1CA3-13A1-6949-1316-C0B13B0CFC7F}"/>
              </a:ext>
            </a:extLst>
          </p:cNvPr>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Why learn Python: BEGINNER FRIENDLY</a:t>
            </a:r>
            <a:endParaRPr sz="2000" b="0" i="0" u="none" strike="noStrike" cap="none" dirty="0">
              <a:solidFill>
                <a:schemeClr val="dk1"/>
              </a:solidFill>
              <a:latin typeface="Poppins Medium"/>
              <a:ea typeface="Poppins Medium"/>
              <a:cs typeface="Poppins Medium"/>
              <a:sym typeface="Poppins Medium"/>
            </a:endParaRPr>
          </a:p>
        </p:txBody>
      </p:sp>
      <p:sp>
        <p:nvSpPr>
          <p:cNvPr id="2" name="Google Shape;673;p19">
            <a:extLst>
              <a:ext uri="{FF2B5EF4-FFF2-40B4-BE49-F238E27FC236}">
                <a16:creationId xmlns:a16="http://schemas.microsoft.com/office/drawing/2014/main" id="{6EE2DB6E-83BC-5E31-AD13-0DFE6DD97D13}"/>
              </a:ext>
            </a:extLst>
          </p:cNvPr>
          <p:cNvSpPr txBox="1"/>
          <p:nvPr/>
        </p:nvSpPr>
        <p:spPr>
          <a:xfrm>
            <a:off x="4154701" y="2878573"/>
            <a:ext cx="3237978" cy="1415732"/>
          </a:xfrm>
          <a:prstGeom prst="rect">
            <a:avLst/>
          </a:prstGeom>
          <a:solidFill>
            <a:schemeClr val="dk1"/>
          </a:solidFill>
          <a:ln>
            <a:noFill/>
          </a:ln>
        </p:spPr>
        <p:txBody>
          <a:bodyPr spcFirstLastPara="1" wrap="square" lIns="91425" tIns="45700" rIns="91425" bIns="45700" anchor="t" anchorCtr="0">
            <a:spAutoFit/>
          </a:bodyPr>
          <a:lstStyle/>
          <a:p>
            <a:r>
              <a:rPr lang="en-US" sz="1200" b="0" dirty="0">
                <a:solidFill>
                  <a:srgbClr val="00FFFF"/>
                </a:solidFill>
                <a:effectLst/>
                <a:latin typeface="Consolas" panose="020B0609020204030204" pitchFamily="49" charset="0"/>
              </a:rPr>
              <a:t>#include</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&lt;iostream&gt;</a:t>
            </a:r>
            <a:endParaRPr lang="en-US" sz="1200" b="0" dirty="0">
              <a:solidFill>
                <a:srgbClr val="F7F7F7"/>
              </a:solidFill>
              <a:effectLst/>
              <a:latin typeface="Consolas" panose="020B0609020204030204" pitchFamily="49" charset="0"/>
            </a:endParaRPr>
          </a:p>
          <a:p>
            <a:r>
              <a:rPr lang="en-US" sz="1200" b="0" dirty="0">
                <a:solidFill>
                  <a:srgbClr val="00FFFF"/>
                </a:solidFill>
                <a:effectLst/>
                <a:latin typeface="Consolas" panose="020B0609020204030204" pitchFamily="49" charset="0"/>
              </a:rPr>
              <a:t>using</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namespace</a:t>
            </a:r>
            <a:r>
              <a:rPr lang="en-US" sz="1200" b="0" dirty="0">
                <a:solidFill>
                  <a:srgbClr val="F7F7F7"/>
                </a:solidFill>
                <a:effectLst/>
                <a:latin typeface="Consolas" panose="020B0609020204030204" pitchFamily="49" charset="0"/>
              </a:rPr>
              <a:t> </a:t>
            </a:r>
            <a:r>
              <a:rPr lang="en-US" sz="1200" b="0" dirty="0">
                <a:solidFill>
                  <a:srgbClr val="00E00E"/>
                </a:solidFill>
                <a:effectLst/>
                <a:latin typeface="Consolas" panose="020B0609020204030204" pitchFamily="49" charset="0"/>
              </a:rPr>
              <a:t>std</a:t>
            </a:r>
            <a:r>
              <a:rPr lang="en-US" sz="1200" b="0" dirty="0">
                <a:solidFill>
                  <a:srgbClr val="F7F7F7"/>
                </a:solidFill>
                <a:effectLst/>
                <a:latin typeface="Consolas" panose="020B0609020204030204" pitchFamily="49" charset="0"/>
              </a:rPr>
              <a:t>;</a:t>
            </a:r>
          </a:p>
          <a:p>
            <a:r>
              <a:rPr lang="en-US" sz="1200" b="0" dirty="0">
                <a:solidFill>
                  <a:srgbClr val="00FFFF"/>
                </a:solidFill>
                <a:effectLst/>
                <a:latin typeface="Consolas" panose="020B0609020204030204" pitchFamily="49" charset="0"/>
              </a:rPr>
              <a:t>int</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main</a:t>
            </a:r>
            <a:r>
              <a:rPr lang="en-US" sz="1200" b="0" dirty="0">
                <a:solidFill>
                  <a:srgbClr val="F7F7F7"/>
                </a:solidFill>
                <a:effectLst/>
                <a:latin typeface="Consolas" panose="020B0609020204030204" pitchFamily="49" charset="0"/>
              </a:rPr>
              <a:t>(</a:t>
            </a:r>
            <a:r>
              <a:rPr lang="en-US" sz="1200" b="0" dirty="0">
                <a:solidFill>
                  <a:srgbClr val="00FFFF"/>
                </a:solidFill>
                <a:effectLst/>
                <a:latin typeface="Consolas" panose="020B0609020204030204" pitchFamily="49" charset="0"/>
              </a:rPr>
              <a:t>int</a:t>
            </a:r>
            <a:r>
              <a:rPr lang="en-US" sz="1200" b="0" dirty="0">
                <a:solidFill>
                  <a:srgbClr val="F7F7F7"/>
                </a:solidFill>
                <a:effectLst/>
                <a:latin typeface="Consolas" panose="020B0609020204030204" pitchFamily="49" charset="0"/>
              </a:rPr>
              <a:t> </a:t>
            </a:r>
            <a:r>
              <a:rPr lang="en-US" sz="1200" b="0" i="1" dirty="0" err="1">
                <a:solidFill>
                  <a:srgbClr val="FF9B00"/>
                </a:solidFill>
                <a:effectLst/>
                <a:latin typeface="Consolas" panose="020B0609020204030204" pitchFamily="49" charset="0"/>
              </a:rPr>
              <a:t>argc</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char</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a:t>
            </a:r>
            <a:r>
              <a:rPr lang="en-US" sz="1200" b="0" dirty="0">
                <a:solidFill>
                  <a:srgbClr val="F7F7F7"/>
                </a:solidFill>
                <a:effectLst/>
                <a:latin typeface="Consolas" panose="020B0609020204030204" pitchFamily="49" charset="0"/>
              </a:rPr>
              <a:t> </a:t>
            </a:r>
            <a:r>
              <a:rPr lang="en-US" sz="1200" b="0" i="1" dirty="0" err="1">
                <a:solidFill>
                  <a:srgbClr val="FF9B00"/>
                </a:solidFill>
                <a:effectLst/>
                <a:latin typeface="Consolas" panose="020B0609020204030204" pitchFamily="49" charset="0"/>
              </a:rPr>
              <a:t>argv</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cout</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&lt;&lt;</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"Hello, world!"</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&lt;&lt;</a:t>
            </a:r>
            <a:r>
              <a:rPr lang="en-US" sz="1200" b="0" dirty="0">
                <a:solidFill>
                  <a:srgbClr val="F7F7F7"/>
                </a:solidFill>
                <a:effectLst/>
                <a:latin typeface="Consolas" panose="020B0609020204030204" pitchFamily="49" charset="0"/>
              </a:rPr>
              <a:t> </a:t>
            </a:r>
            <a:r>
              <a:rPr lang="en-US" sz="1200" b="0" dirty="0" err="1">
                <a:solidFill>
                  <a:srgbClr val="FFFF00"/>
                </a:solidFill>
                <a:effectLst/>
                <a:latin typeface="Consolas" panose="020B0609020204030204" pitchFamily="49" charset="0"/>
              </a:rPr>
              <a:t>endl</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return</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0</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a:t>
            </a:r>
          </a:p>
        </p:txBody>
      </p:sp>
      <p:sp>
        <p:nvSpPr>
          <p:cNvPr id="3" name="Google Shape;673;p19">
            <a:extLst>
              <a:ext uri="{FF2B5EF4-FFF2-40B4-BE49-F238E27FC236}">
                <a16:creationId xmlns:a16="http://schemas.microsoft.com/office/drawing/2014/main" id="{2B97DBBE-A771-3E4E-7828-27E69D50E77D}"/>
              </a:ext>
            </a:extLst>
          </p:cNvPr>
          <p:cNvSpPr txBox="1"/>
          <p:nvPr/>
        </p:nvSpPr>
        <p:spPr>
          <a:xfrm>
            <a:off x="770715" y="2940149"/>
            <a:ext cx="3047117" cy="646290"/>
          </a:xfrm>
          <a:prstGeom prst="rect">
            <a:avLst/>
          </a:prstGeom>
          <a:solidFill>
            <a:schemeClr val="dk1"/>
          </a:solidFill>
          <a:ln>
            <a:noFill/>
          </a:ln>
        </p:spPr>
        <p:txBody>
          <a:bodyPr spcFirstLastPara="1" wrap="square" lIns="91425" tIns="45700" rIns="91425" bIns="45700" anchor="t" anchorCtr="0">
            <a:spAutoFit/>
          </a:bodyPr>
          <a:lstStyle/>
          <a:p>
            <a:r>
              <a:rPr lang="en-US" sz="2000" b="0" i="1" dirty="0">
                <a:solidFill>
                  <a:srgbClr val="8E8E8E"/>
                </a:solidFill>
                <a:effectLst/>
                <a:latin typeface="Consolas" panose="020B0609020204030204" pitchFamily="49" charset="0"/>
              </a:rPr>
              <a:t># no import needed</a:t>
            </a:r>
            <a:endParaRPr lang="en-US" sz="1600" b="0" dirty="0">
              <a:solidFill>
                <a:srgbClr val="FFFF00"/>
              </a:solidFill>
              <a:effectLst/>
              <a:latin typeface="Consolas" panose="020B0609020204030204" pitchFamily="49" charset="0"/>
            </a:endParaRPr>
          </a:p>
          <a:p>
            <a:r>
              <a:rPr lang="en-US" sz="1600" b="0" dirty="0">
                <a:solidFill>
                  <a:srgbClr val="FFFF00"/>
                </a:solidFill>
                <a:effectLst/>
                <a:latin typeface="Consolas" panose="020B0609020204030204" pitchFamily="49" charset="0"/>
              </a:rPr>
              <a:t>print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"Code Creators!"</a:t>
            </a:r>
            <a:r>
              <a:rPr lang="en-US" sz="1600" b="0" dirty="0">
                <a:solidFill>
                  <a:srgbClr val="F7F7F7"/>
                </a:solidFill>
                <a:effectLst/>
                <a:latin typeface="Consolas" panose="020B0609020204030204" pitchFamily="49" charset="0"/>
              </a:rPr>
              <a:t>)</a:t>
            </a:r>
          </a:p>
        </p:txBody>
      </p:sp>
      <p:pic>
        <p:nvPicPr>
          <p:cNvPr id="1028" name="Picture 4" descr="Anime Cry GIF - Anime Cry Crying - Discover &amp; Share GIFs">
            <a:extLst>
              <a:ext uri="{FF2B5EF4-FFF2-40B4-BE49-F238E27FC236}">
                <a16:creationId xmlns:a16="http://schemas.microsoft.com/office/drawing/2014/main" id="{99893B1A-6F57-0236-DA0B-7C4E07E19F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486" y="2119290"/>
            <a:ext cx="805116" cy="643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umbs Up Kid Meme GIFs | Tenor">
            <a:extLst>
              <a:ext uri="{FF2B5EF4-FFF2-40B4-BE49-F238E27FC236}">
                <a16:creationId xmlns:a16="http://schemas.microsoft.com/office/drawing/2014/main" id="{D437F947-648A-FA99-780B-84C5A7E51A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551" y="2199381"/>
            <a:ext cx="805116" cy="6030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E0BDB5-0F82-4B8B-B975-CC8830D65A15}"/>
              </a:ext>
            </a:extLst>
          </p:cNvPr>
          <p:cNvSpPr txBox="1"/>
          <p:nvPr/>
        </p:nvSpPr>
        <p:spPr>
          <a:xfrm>
            <a:off x="5350911" y="2441509"/>
            <a:ext cx="372217" cy="400110"/>
          </a:xfrm>
          <a:prstGeom prst="rect">
            <a:avLst/>
          </a:prstGeom>
          <a:solidFill>
            <a:srgbClr val="FAFAFA"/>
          </a:solidFill>
        </p:spPr>
        <p:txBody>
          <a:bodyPr wrap="none" rtlCol="0">
            <a:spAutoFit/>
          </a:bodyPr>
          <a:lstStyle/>
          <a:p>
            <a:pPr algn="ctr"/>
            <a:r>
              <a:rPr lang="en-GB" sz="2000" b="1" dirty="0">
                <a:solidFill>
                  <a:srgbClr val="3A3A3C"/>
                </a:solidFill>
                <a:latin typeface="Montserrat" pitchFamily="2" charset="0"/>
              </a:rPr>
              <a:t>C</a:t>
            </a:r>
          </a:p>
        </p:txBody>
      </p:sp>
      <p:sp>
        <p:nvSpPr>
          <p:cNvPr id="12" name="TextBox 11">
            <a:extLst>
              <a:ext uri="{FF2B5EF4-FFF2-40B4-BE49-F238E27FC236}">
                <a16:creationId xmlns:a16="http://schemas.microsoft.com/office/drawing/2014/main" id="{66C46CB7-E081-063A-C58A-10693FF1E4A9}"/>
              </a:ext>
            </a:extLst>
          </p:cNvPr>
          <p:cNvSpPr txBox="1"/>
          <p:nvPr/>
        </p:nvSpPr>
        <p:spPr>
          <a:xfrm>
            <a:off x="1751321" y="2500896"/>
            <a:ext cx="1334020" cy="400110"/>
          </a:xfrm>
          <a:prstGeom prst="rect">
            <a:avLst/>
          </a:prstGeom>
          <a:solidFill>
            <a:srgbClr val="FAFAFA"/>
          </a:solidFill>
        </p:spPr>
        <p:txBody>
          <a:bodyPr wrap="none" rtlCol="0">
            <a:spAutoFit/>
          </a:bodyPr>
          <a:lstStyle/>
          <a:p>
            <a:pPr algn="ctr"/>
            <a:r>
              <a:rPr lang="en-GB" sz="2000" b="1" dirty="0">
                <a:solidFill>
                  <a:srgbClr val="3A3A3C"/>
                </a:solidFill>
                <a:latin typeface="Montserrat" pitchFamily="2" charset="0"/>
              </a:rPr>
              <a:t>PYTHON</a:t>
            </a:r>
          </a:p>
        </p:txBody>
      </p:sp>
      <p:sp>
        <p:nvSpPr>
          <p:cNvPr id="4" name="Content Placeholder 2">
            <a:extLst>
              <a:ext uri="{FF2B5EF4-FFF2-40B4-BE49-F238E27FC236}">
                <a16:creationId xmlns:a16="http://schemas.microsoft.com/office/drawing/2014/main" id="{1AE473BC-7454-193C-CEFC-79C1412E8A48}"/>
              </a:ext>
            </a:extLst>
          </p:cNvPr>
          <p:cNvSpPr txBox="1">
            <a:spLocks/>
          </p:cNvSpPr>
          <p:nvPr/>
        </p:nvSpPr>
        <p:spPr>
          <a:xfrm>
            <a:off x="721199" y="979937"/>
            <a:ext cx="7333728" cy="110021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latin typeface="Montserrat" pitchFamily="2" charset="0"/>
              </a:rPr>
              <a:t>Python provides simple syntax to write your code. This is thanks to its indentation style, lack of triviality like terminating semi-colons or type definitions and a rich in-built standard library. Less time for errors, more time for coding!</a:t>
            </a:r>
          </a:p>
        </p:txBody>
      </p:sp>
    </p:spTree>
    <p:extLst>
      <p:ext uri="{BB962C8B-B14F-4D97-AF65-F5344CB8AC3E}">
        <p14:creationId xmlns:p14="http://schemas.microsoft.com/office/powerpoint/2010/main" val="357453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7"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08" name="Google Shape;408;p7"/>
          <p:cNvGrpSpPr/>
          <p:nvPr/>
        </p:nvGrpSpPr>
        <p:grpSpPr>
          <a:xfrm>
            <a:off x="6714243" y="4138736"/>
            <a:ext cx="2290966" cy="847200"/>
            <a:chOff x="2281034" y="724796"/>
            <a:chExt cx="2290966" cy="847200"/>
          </a:xfrm>
        </p:grpSpPr>
        <p:sp>
          <p:nvSpPr>
            <p:cNvPr id="409" name="Google Shape;409;p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0" name="Google Shape;410;p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11" name="Google Shape;411;p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12" name="Google Shape;412;p7"/>
          <p:cNvSpPr txBox="1"/>
          <p:nvPr/>
        </p:nvSpPr>
        <p:spPr>
          <a:xfrm>
            <a:off x="624391" y="381109"/>
            <a:ext cx="616433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Why learn Python: RANGE OF APPLICATIONS</a:t>
            </a:r>
            <a:endParaRPr dirty="0"/>
          </a:p>
        </p:txBody>
      </p:sp>
      <p:grpSp>
        <p:nvGrpSpPr>
          <p:cNvPr id="413" name="Google Shape;413;p7"/>
          <p:cNvGrpSpPr/>
          <p:nvPr/>
        </p:nvGrpSpPr>
        <p:grpSpPr>
          <a:xfrm>
            <a:off x="660225" y="1068938"/>
            <a:ext cx="2183614" cy="2515669"/>
            <a:chOff x="757726" y="2191445"/>
            <a:chExt cx="3358270" cy="2515669"/>
          </a:xfrm>
        </p:grpSpPr>
        <p:sp>
          <p:nvSpPr>
            <p:cNvPr id="414" name="Google Shape;414;p7"/>
            <p:cNvSpPr txBox="1"/>
            <p:nvPr/>
          </p:nvSpPr>
          <p:spPr>
            <a:xfrm>
              <a:off x="757726" y="3476048"/>
              <a:ext cx="3358270"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Web Dev </a:t>
              </a:r>
              <a:endParaRPr dirty="0"/>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(Covered in the advanced course.)</a:t>
              </a:r>
              <a:endParaRPr sz="4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100" b="0" i="0" u="none" strike="noStrike" cap="none" dirty="0">
                  <a:solidFill>
                    <a:schemeClr val="dk1"/>
                  </a:solidFill>
                  <a:latin typeface="Montserrat"/>
                  <a:ea typeface="Montserrat"/>
                  <a:cs typeface="Montserrat"/>
                  <a:sym typeface="Montserrat"/>
                </a:rPr>
                <a:t>Make websites using frameworks like Django. </a:t>
              </a:r>
              <a:endParaRPr sz="11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100" b="0" i="0" u="none" strike="noStrike" cap="none" dirty="0">
                  <a:solidFill>
                    <a:schemeClr val="dk1"/>
                  </a:solidFill>
                  <a:latin typeface="Montserrat"/>
                  <a:ea typeface="Montserrat"/>
                  <a:cs typeface="Montserrat"/>
                  <a:sym typeface="Montserrat"/>
                </a:rPr>
                <a:t>Ability to handle asynchronous requests.</a:t>
              </a:r>
              <a:endParaRPr sz="1100" b="0" i="0" u="none" strike="noStrike" cap="none" dirty="0">
                <a:solidFill>
                  <a:srgbClr val="000000"/>
                </a:solidFill>
                <a:latin typeface="Arial"/>
                <a:ea typeface="Arial"/>
                <a:cs typeface="Arial"/>
                <a:sym typeface="Arial"/>
              </a:endParaRPr>
            </a:p>
          </p:txBody>
        </p:sp>
        <p:pic>
          <p:nvPicPr>
            <p:cNvPr id="415" name="Google Shape;415;p7" descr="UX — Netflix hits hammer on the nail! | by Neha | Bootcamp"/>
            <p:cNvPicPr preferRelativeResize="0"/>
            <p:nvPr/>
          </p:nvPicPr>
          <p:blipFill rotWithShape="1">
            <a:blip r:embed="rId6">
              <a:alphaModFix/>
            </a:blip>
            <a:srcRect r="60899" b="59142"/>
            <a:stretch/>
          </p:blipFill>
          <p:spPr>
            <a:xfrm>
              <a:off x="954842" y="2191445"/>
              <a:ext cx="3161154" cy="1270010"/>
            </a:xfrm>
            <a:prstGeom prst="rect">
              <a:avLst/>
            </a:prstGeom>
            <a:noFill/>
            <a:ln>
              <a:noFill/>
            </a:ln>
          </p:spPr>
        </p:pic>
      </p:grpSp>
      <p:grpSp>
        <p:nvGrpSpPr>
          <p:cNvPr id="416" name="Google Shape;416;p7"/>
          <p:cNvGrpSpPr/>
          <p:nvPr/>
        </p:nvGrpSpPr>
        <p:grpSpPr>
          <a:xfrm>
            <a:off x="5615047" y="1142800"/>
            <a:ext cx="2347359" cy="2880955"/>
            <a:chOff x="4453398" y="1830058"/>
            <a:chExt cx="3972301" cy="2880955"/>
          </a:xfrm>
        </p:grpSpPr>
        <p:pic>
          <p:nvPicPr>
            <p:cNvPr id="417" name="Google Shape;417;p7" descr="The Big Chungus meme: What does it mean? Where did it come from?"/>
            <p:cNvPicPr preferRelativeResize="0"/>
            <p:nvPr/>
          </p:nvPicPr>
          <p:blipFill rotWithShape="1">
            <a:blip r:embed="rId7">
              <a:alphaModFix/>
            </a:blip>
            <a:srcRect/>
            <a:stretch/>
          </p:blipFill>
          <p:spPr>
            <a:xfrm>
              <a:off x="4782144" y="1830058"/>
              <a:ext cx="2875220" cy="1568302"/>
            </a:xfrm>
            <a:prstGeom prst="rect">
              <a:avLst/>
            </a:prstGeom>
            <a:noFill/>
            <a:ln>
              <a:noFill/>
            </a:ln>
          </p:spPr>
        </p:pic>
        <p:sp>
          <p:nvSpPr>
            <p:cNvPr id="418" name="Google Shape;418;p7"/>
            <p:cNvSpPr txBox="1"/>
            <p:nvPr/>
          </p:nvSpPr>
          <p:spPr>
            <a:xfrm>
              <a:off x="4453398" y="3510725"/>
              <a:ext cx="397230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Big Data Analysis</a:t>
              </a:r>
              <a:endParaRPr sz="10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In-built features of supporting data processing for unstructured and unconventional data which is a common need in big data.</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Libraries like Pandas and SciPy aid with </a:t>
              </a:r>
              <a:r>
                <a:rPr lang="en-US" sz="1000" b="0" i="0" u="none" strike="noStrike" cap="none" dirty="0" err="1">
                  <a:solidFill>
                    <a:schemeClr val="dk1"/>
                  </a:solidFill>
                  <a:latin typeface="Montserrat"/>
                  <a:ea typeface="Montserrat"/>
                  <a:cs typeface="Montserrat"/>
                  <a:sym typeface="Montserrat"/>
                </a:rPr>
                <a:t>analysing</a:t>
              </a:r>
              <a:r>
                <a:rPr lang="en-US" sz="1000" b="0" i="0" u="none" strike="noStrike" cap="none" dirty="0">
                  <a:solidFill>
                    <a:schemeClr val="dk1"/>
                  </a:solidFill>
                  <a:latin typeface="Montserrat"/>
                  <a:ea typeface="Montserrat"/>
                  <a:cs typeface="Montserrat"/>
                  <a:sym typeface="Montserrat"/>
                </a:rPr>
                <a:t> data.</a:t>
              </a:r>
              <a:endParaRPr sz="1000" b="0" i="0" u="none" strike="noStrike" cap="none" dirty="0">
                <a:solidFill>
                  <a:srgbClr val="000000"/>
                </a:solidFill>
                <a:latin typeface="Arial"/>
                <a:ea typeface="Arial"/>
                <a:cs typeface="Arial"/>
                <a:sym typeface="Arial"/>
              </a:endParaRPr>
            </a:p>
          </p:txBody>
        </p:sp>
      </p:grpSp>
      <p:grpSp>
        <p:nvGrpSpPr>
          <p:cNvPr id="419" name="Google Shape;419;p7"/>
          <p:cNvGrpSpPr/>
          <p:nvPr/>
        </p:nvGrpSpPr>
        <p:grpSpPr>
          <a:xfrm>
            <a:off x="2986868" y="1438197"/>
            <a:ext cx="2409482" cy="3061753"/>
            <a:chOff x="8812380" y="1530000"/>
            <a:chExt cx="2409482" cy="3121088"/>
          </a:xfrm>
        </p:grpSpPr>
        <p:sp>
          <p:nvSpPr>
            <p:cNvPr id="420" name="Google Shape;420;p7"/>
            <p:cNvSpPr txBox="1"/>
            <p:nvPr/>
          </p:nvSpPr>
          <p:spPr>
            <a:xfrm>
              <a:off x="8812380" y="3098110"/>
              <a:ext cx="2409482" cy="15529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Machine Learning</a:t>
              </a:r>
              <a:endParaRPr sz="10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Plenty of libraries for ML like </a:t>
              </a:r>
              <a:r>
                <a:rPr lang="en-US" sz="1000" b="0" i="0" u="none" strike="noStrike" cap="none" dirty="0" err="1">
                  <a:solidFill>
                    <a:schemeClr val="dk1"/>
                  </a:solidFill>
                  <a:latin typeface="Montserrat"/>
                  <a:ea typeface="Montserrat"/>
                  <a:cs typeface="Montserrat"/>
                  <a:sym typeface="Montserrat"/>
                </a:rPr>
                <a:t>Keras</a:t>
              </a:r>
              <a:r>
                <a:rPr lang="en-US" sz="1000" b="0" i="0" u="none" strike="noStrike" cap="none" dirty="0">
                  <a:solidFill>
                    <a:schemeClr val="dk1"/>
                  </a:solidFill>
                  <a:latin typeface="Montserrat"/>
                  <a:ea typeface="Montserrat"/>
                  <a:cs typeface="Montserrat"/>
                  <a:sym typeface="Montserrat"/>
                </a:rPr>
                <a:t>, TensorFlow, and Scikit-learn for machine learning.</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Python acts an easier interface compared to Java etc.</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Python performs slower than C. Under the hood these libraries run on C anyway so it doesn’t matter.</a:t>
              </a:r>
              <a:endParaRPr sz="1000" b="0" i="0" u="none" strike="noStrike" cap="none" dirty="0">
                <a:solidFill>
                  <a:srgbClr val="000000"/>
                </a:solidFill>
                <a:latin typeface="Arial"/>
                <a:ea typeface="Arial"/>
                <a:cs typeface="Arial"/>
                <a:sym typeface="Arial"/>
              </a:endParaRPr>
            </a:p>
          </p:txBody>
        </p:sp>
        <p:pic>
          <p:nvPicPr>
            <p:cNvPr id="421" name="Google Shape;421;p7" descr="20+ Big Brain Memes &amp; GIFs For The Intelligent Smarty Pants"/>
            <p:cNvPicPr preferRelativeResize="0"/>
            <p:nvPr/>
          </p:nvPicPr>
          <p:blipFill rotWithShape="1">
            <a:blip r:embed="rId8">
              <a:alphaModFix/>
            </a:blip>
            <a:srcRect l="4521" t="13124"/>
            <a:stretch/>
          </p:blipFill>
          <p:spPr>
            <a:xfrm>
              <a:off x="9176180" y="1530000"/>
              <a:ext cx="1524118" cy="1445295"/>
            </a:xfrm>
            <a:prstGeom prst="rect">
              <a:avLst/>
            </a:prstGeom>
            <a:noFill/>
            <a:ln>
              <a:noFill/>
            </a:ln>
          </p:spPr>
        </p:pic>
      </p:grpSp>
    </p:spTree>
  </p:cSld>
  <p:clrMapOvr>
    <a:masterClrMapping/>
  </p:clrMapOvr>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2266</Words>
  <Application>Microsoft Office PowerPoint</Application>
  <PresentationFormat>On-screen Show (16:9)</PresentationFormat>
  <Paragraphs>392</Paragraphs>
  <Slides>28</Slides>
  <Notes>28</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Courier New</vt:lpstr>
      <vt:lpstr>Poppins</vt:lpstr>
      <vt:lpstr>Consolas</vt:lpstr>
      <vt:lpstr>Agency FB</vt:lpstr>
      <vt:lpstr>Calibri</vt:lpstr>
      <vt:lpstr>Montserrat</vt:lpstr>
      <vt:lpstr>Bowlby One SC</vt:lpstr>
      <vt:lpstr>Arial</vt:lpstr>
      <vt:lpstr>Times New Roman</vt:lpstr>
      <vt:lpstr>Poppins Medium</vt:lpstr>
      <vt:lpstr>-apple-system</vt:lpstr>
      <vt:lpstr>Twentieth Century</vt:lpstr>
      <vt:lpstr>Cute Pastel Interface Style for Coding &amp; Programming Learning Center by Slidesgo</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 COURSE</dc:title>
  <dc:creator>over</dc:creator>
  <cp:lastModifiedBy>Shalev Lau</cp:lastModifiedBy>
  <cp:revision>23</cp:revision>
  <dcterms:modified xsi:type="dcterms:W3CDTF">2024-02-21T12:27:33Z</dcterms:modified>
</cp:coreProperties>
</file>